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</p:sldMasterIdLst>
  <p:sldIdLst>
    <p:sldId id="256" r:id="rId4"/>
    <p:sldId id="257" r:id="rId5"/>
    <p:sldId id="330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316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318" r:id="rId23"/>
    <p:sldId id="319" r:id="rId24"/>
    <p:sldId id="320" r:id="rId25"/>
    <p:sldId id="321" r:id="rId26"/>
    <p:sldId id="322" r:id="rId27"/>
    <p:sldId id="283" r:id="rId28"/>
    <p:sldId id="324" r:id="rId29"/>
    <p:sldId id="284" r:id="rId30"/>
    <p:sldId id="332" r:id="rId31"/>
    <p:sldId id="326" r:id="rId32"/>
    <p:sldId id="327" r:id="rId33"/>
    <p:sldId id="328" r:id="rId34"/>
    <p:sldId id="290" r:id="rId35"/>
    <p:sldId id="334" r:id="rId36"/>
    <p:sldId id="335" r:id="rId37"/>
    <p:sldId id="336" r:id="rId38"/>
    <p:sldId id="337" r:id="rId39"/>
    <p:sldId id="314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293" r:id="rId55"/>
    <p:sldId id="294" r:id="rId56"/>
    <p:sldId id="297" r:id="rId57"/>
    <p:sldId id="312" r:id="rId58"/>
    <p:sldId id="313" r:id="rId59"/>
    <p:sldId id="289" r:id="rId60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FFC000"/>
    <a:srgbClr val="FFFF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00" autoAdjust="0"/>
  </p:normalViewPr>
  <p:slideViewPr>
    <p:cSldViewPr>
      <p:cViewPr>
        <p:scale>
          <a:sx n="70" d="100"/>
          <a:sy n="70" d="100"/>
        </p:scale>
        <p:origin x="-127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F5CCCA-7873-4F34-A03B-653B6765BF84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d-ID"/>
        </a:p>
      </dgm:t>
    </dgm:pt>
    <dgm:pt modelId="{5A98D86D-F862-401F-87A8-5570DB4686EF}">
      <dgm:prSet phldrT="[Text]"/>
      <dgm:spPr/>
      <dgm:t>
        <a:bodyPr/>
        <a:lstStyle/>
        <a:p>
          <a:r>
            <a:rPr lang="id-ID" dirty="0" smtClean="0"/>
            <a:t>1</a:t>
          </a:r>
          <a:endParaRPr lang="id-ID" dirty="0"/>
        </a:p>
      </dgm:t>
    </dgm:pt>
    <dgm:pt modelId="{760DA0FB-2051-44C5-AE5A-743A0F2EF1E4}" type="parTrans" cxnId="{B438B720-2693-4A4C-B962-33A161BF76E3}">
      <dgm:prSet/>
      <dgm:spPr/>
      <dgm:t>
        <a:bodyPr/>
        <a:lstStyle/>
        <a:p>
          <a:endParaRPr lang="id-ID"/>
        </a:p>
      </dgm:t>
    </dgm:pt>
    <dgm:pt modelId="{253F05E9-6F1C-4887-AF45-F587D064D441}" type="sibTrans" cxnId="{B438B720-2693-4A4C-B962-33A161BF76E3}">
      <dgm:prSet/>
      <dgm:spPr/>
      <dgm:t>
        <a:bodyPr/>
        <a:lstStyle/>
        <a:p>
          <a:endParaRPr lang="id-ID"/>
        </a:p>
      </dgm:t>
    </dgm:pt>
    <dgm:pt modelId="{3DEEB6F8-A1F0-4526-A0AC-46D7347DA9AB}">
      <dgm:prSet phldrT="[Text]" custT="1"/>
      <dgm:spPr/>
      <dgm:t>
        <a:bodyPr/>
        <a:lstStyle/>
        <a:p>
          <a:r>
            <a:rPr kumimoji="0" lang="id-ID" sz="2000" b="1" i="0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Lapisan Masukkan (</a:t>
          </a:r>
          <a:r>
            <a:rPr kumimoji="0" lang="id-ID" sz="2000" b="1" i="1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Input Layer</a:t>
          </a:r>
          <a:r>
            <a:rPr kumimoji="0" lang="id-ID" sz="2000" b="1" i="0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)</a:t>
          </a:r>
          <a:endParaRPr lang="id-ID" sz="2000" dirty="0"/>
        </a:p>
      </dgm:t>
    </dgm:pt>
    <dgm:pt modelId="{8EE9FF13-71D2-4E5A-BDE1-47E8799F860F}" type="parTrans" cxnId="{4A0BECC7-F949-4347-8C5B-CA30EDAD08FD}">
      <dgm:prSet/>
      <dgm:spPr/>
      <dgm:t>
        <a:bodyPr/>
        <a:lstStyle/>
        <a:p>
          <a:endParaRPr lang="id-ID"/>
        </a:p>
      </dgm:t>
    </dgm:pt>
    <dgm:pt modelId="{63AC9BB5-A70A-432A-BB0F-DC0D7D147B4D}" type="sibTrans" cxnId="{4A0BECC7-F949-4347-8C5B-CA30EDAD08FD}">
      <dgm:prSet/>
      <dgm:spPr/>
      <dgm:t>
        <a:bodyPr/>
        <a:lstStyle/>
        <a:p>
          <a:endParaRPr lang="id-ID"/>
        </a:p>
      </dgm:t>
    </dgm:pt>
    <dgm:pt modelId="{3FDFD166-3C14-4B13-81A2-37315C310C3C}">
      <dgm:prSet phldrT="[Text]"/>
      <dgm:spPr/>
      <dgm:t>
        <a:bodyPr/>
        <a:lstStyle/>
        <a:p>
          <a:r>
            <a:rPr lang="id-ID" dirty="0" smtClean="0"/>
            <a:t>2</a:t>
          </a:r>
          <a:endParaRPr lang="id-ID" dirty="0"/>
        </a:p>
      </dgm:t>
    </dgm:pt>
    <dgm:pt modelId="{71B760A0-2BAE-44A1-9400-3DF8EC043E43}" type="parTrans" cxnId="{CBC979A6-D155-4A1F-AA84-9C546E45A6E5}">
      <dgm:prSet/>
      <dgm:spPr/>
      <dgm:t>
        <a:bodyPr/>
        <a:lstStyle/>
        <a:p>
          <a:endParaRPr lang="id-ID"/>
        </a:p>
      </dgm:t>
    </dgm:pt>
    <dgm:pt modelId="{96AEB294-809E-41E7-86E1-5EF67BB39649}" type="sibTrans" cxnId="{CBC979A6-D155-4A1F-AA84-9C546E45A6E5}">
      <dgm:prSet/>
      <dgm:spPr/>
      <dgm:t>
        <a:bodyPr/>
        <a:lstStyle/>
        <a:p>
          <a:endParaRPr lang="id-ID"/>
        </a:p>
      </dgm:t>
    </dgm:pt>
    <dgm:pt modelId="{43057569-830E-4B01-9C24-2FF52AFBB5B3}">
      <dgm:prSet phldrT="[Text]" custT="1"/>
      <dgm:spPr/>
      <dgm:t>
        <a:bodyPr/>
        <a:lstStyle/>
        <a:p>
          <a:r>
            <a:rPr kumimoji="0" lang="id-ID" sz="2000" b="1" i="0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Lapisan Konvolusi (</a:t>
          </a:r>
          <a:r>
            <a:rPr kumimoji="0" lang="id-ID" sz="2000" b="1" i="1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Convolution Layer</a:t>
          </a:r>
          <a:r>
            <a:rPr kumimoji="0" lang="id-ID" sz="2000" b="1" i="0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)</a:t>
          </a:r>
          <a:endParaRPr lang="id-ID" sz="2000" dirty="0"/>
        </a:p>
      </dgm:t>
    </dgm:pt>
    <dgm:pt modelId="{0DE241B0-3785-4AC5-A355-FC9B9904E457}" type="parTrans" cxnId="{5965576D-B52F-4024-86C8-492DA7C893FC}">
      <dgm:prSet/>
      <dgm:spPr/>
      <dgm:t>
        <a:bodyPr/>
        <a:lstStyle/>
        <a:p>
          <a:endParaRPr lang="id-ID"/>
        </a:p>
      </dgm:t>
    </dgm:pt>
    <dgm:pt modelId="{5553FB11-2CD5-444C-AAFC-CFAA5E18AA00}" type="sibTrans" cxnId="{5965576D-B52F-4024-86C8-492DA7C893FC}">
      <dgm:prSet/>
      <dgm:spPr/>
      <dgm:t>
        <a:bodyPr/>
        <a:lstStyle/>
        <a:p>
          <a:endParaRPr lang="id-ID"/>
        </a:p>
      </dgm:t>
    </dgm:pt>
    <dgm:pt modelId="{0D42E90D-2AC2-4904-A5D9-E8CE76CF9DF2}">
      <dgm:prSet phldrT="[Text]"/>
      <dgm:spPr/>
      <dgm:t>
        <a:bodyPr/>
        <a:lstStyle/>
        <a:p>
          <a:r>
            <a:rPr lang="id-ID" dirty="0" smtClean="0"/>
            <a:t>3</a:t>
          </a:r>
          <a:endParaRPr lang="id-ID" dirty="0"/>
        </a:p>
      </dgm:t>
    </dgm:pt>
    <dgm:pt modelId="{BA8B58D0-2574-42AA-8E91-E8368A72D74F}" type="parTrans" cxnId="{CB4F71C1-027D-4F26-839D-6C02E7B2062C}">
      <dgm:prSet/>
      <dgm:spPr/>
      <dgm:t>
        <a:bodyPr/>
        <a:lstStyle/>
        <a:p>
          <a:endParaRPr lang="id-ID"/>
        </a:p>
      </dgm:t>
    </dgm:pt>
    <dgm:pt modelId="{E695B2B8-CF5A-4C1D-9849-2314E36E7043}" type="sibTrans" cxnId="{CB4F71C1-027D-4F26-839D-6C02E7B2062C}">
      <dgm:prSet/>
      <dgm:spPr/>
      <dgm:t>
        <a:bodyPr/>
        <a:lstStyle/>
        <a:p>
          <a:endParaRPr lang="id-ID"/>
        </a:p>
      </dgm:t>
    </dgm:pt>
    <dgm:pt modelId="{DD2A8CB0-28F7-4B1B-96D1-1F6E9A09721E}">
      <dgm:prSet phldrT="[Text]" custT="1"/>
      <dgm:spPr/>
      <dgm:t>
        <a:bodyPr/>
        <a:lstStyle/>
        <a:p>
          <a:r>
            <a:rPr kumimoji="0" lang="id-ID" sz="2000" b="1" i="0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Lapisan Aktivasi (</a:t>
          </a:r>
          <a:r>
            <a:rPr kumimoji="0" lang="id-ID" sz="2000" b="1" i="1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Activation Layer</a:t>
          </a:r>
          <a:r>
            <a:rPr kumimoji="0" lang="id-ID" sz="2000" b="1" i="0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)</a:t>
          </a:r>
          <a:endParaRPr lang="id-ID" sz="2000" dirty="0"/>
        </a:p>
      </dgm:t>
    </dgm:pt>
    <dgm:pt modelId="{E602F73F-A4E5-4FFB-BF86-D92C44BD6FE0}" type="parTrans" cxnId="{7A5C57FC-EC22-4FD8-AEFC-CA10365CF495}">
      <dgm:prSet/>
      <dgm:spPr/>
      <dgm:t>
        <a:bodyPr/>
        <a:lstStyle/>
        <a:p>
          <a:endParaRPr lang="id-ID"/>
        </a:p>
      </dgm:t>
    </dgm:pt>
    <dgm:pt modelId="{7DB0CA11-C3E8-4F39-A279-DF4AAEA3E1BE}" type="sibTrans" cxnId="{7A5C57FC-EC22-4FD8-AEFC-CA10365CF495}">
      <dgm:prSet/>
      <dgm:spPr/>
      <dgm:t>
        <a:bodyPr/>
        <a:lstStyle/>
        <a:p>
          <a:endParaRPr lang="id-ID"/>
        </a:p>
      </dgm:t>
    </dgm:pt>
    <dgm:pt modelId="{1756CE43-64F2-4096-8EF1-49EBDFBA3210}">
      <dgm:prSet/>
      <dgm:spPr/>
      <dgm:t>
        <a:bodyPr/>
        <a:lstStyle/>
        <a:p>
          <a:r>
            <a:rPr lang="id-ID" dirty="0" smtClean="0"/>
            <a:t>4</a:t>
          </a:r>
          <a:endParaRPr lang="id-ID" dirty="0"/>
        </a:p>
      </dgm:t>
    </dgm:pt>
    <dgm:pt modelId="{9897AEF9-0AED-44FE-80CF-293EC4B0F242}" type="parTrans" cxnId="{90240D0E-FF47-4E38-9975-BB08B46BC11F}">
      <dgm:prSet/>
      <dgm:spPr/>
      <dgm:t>
        <a:bodyPr/>
        <a:lstStyle/>
        <a:p>
          <a:endParaRPr lang="id-ID"/>
        </a:p>
      </dgm:t>
    </dgm:pt>
    <dgm:pt modelId="{2B59B59F-C78E-47FA-8790-90AC04DA76E5}" type="sibTrans" cxnId="{90240D0E-FF47-4E38-9975-BB08B46BC11F}">
      <dgm:prSet/>
      <dgm:spPr/>
      <dgm:t>
        <a:bodyPr/>
        <a:lstStyle/>
        <a:p>
          <a:endParaRPr lang="id-ID"/>
        </a:p>
      </dgm:t>
    </dgm:pt>
    <dgm:pt modelId="{1D6C090B-2D95-47E8-9423-8C3262987E95}">
      <dgm:prSet/>
      <dgm:spPr/>
      <dgm:t>
        <a:bodyPr/>
        <a:lstStyle/>
        <a:p>
          <a:r>
            <a:rPr lang="id-ID" dirty="0" smtClean="0"/>
            <a:t>5</a:t>
          </a:r>
          <a:endParaRPr lang="id-ID" dirty="0"/>
        </a:p>
      </dgm:t>
    </dgm:pt>
    <dgm:pt modelId="{AECCAF49-5EC3-472C-AC46-8E3C1E9FB746}" type="parTrans" cxnId="{1D0AB497-07B8-4687-8806-51605726C98C}">
      <dgm:prSet/>
      <dgm:spPr/>
      <dgm:t>
        <a:bodyPr/>
        <a:lstStyle/>
        <a:p>
          <a:endParaRPr lang="id-ID"/>
        </a:p>
      </dgm:t>
    </dgm:pt>
    <dgm:pt modelId="{249D4A1B-5E55-4A32-AD65-FE1AB3FEE9D6}" type="sibTrans" cxnId="{1D0AB497-07B8-4687-8806-51605726C98C}">
      <dgm:prSet/>
      <dgm:spPr/>
      <dgm:t>
        <a:bodyPr/>
        <a:lstStyle/>
        <a:p>
          <a:endParaRPr lang="id-ID"/>
        </a:p>
      </dgm:t>
    </dgm:pt>
    <dgm:pt modelId="{61E0C094-FFD2-401D-9DCD-BDBE90820647}">
      <dgm:prSet custT="1"/>
      <dgm:spPr/>
      <dgm:t>
        <a:bodyPr/>
        <a:lstStyle/>
        <a:p>
          <a:r>
            <a:rPr kumimoji="0" lang="id-ID" sz="2000" b="1" i="1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Pooling Layer</a:t>
          </a:r>
          <a:endParaRPr lang="id-ID" sz="2000" dirty="0"/>
        </a:p>
      </dgm:t>
    </dgm:pt>
    <dgm:pt modelId="{EFE94A5A-0ACF-4D61-9798-9FED4B982476}" type="parTrans" cxnId="{2D75982D-DC37-4753-A578-A4BE0A1B661E}">
      <dgm:prSet/>
      <dgm:spPr/>
      <dgm:t>
        <a:bodyPr/>
        <a:lstStyle/>
        <a:p>
          <a:endParaRPr lang="id-ID"/>
        </a:p>
      </dgm:t>
    </dgm:pt>
    <dgm:pt modelId="{045C22C0-141B-466E-AFE9-410CA56EBD46}" type="sibTrans" cxnId="{2D75982D-DC37-4753-A578-A4BE0A1B661E}">
      <dgm:prSet/>
      <dgm:spPr/>
      <dgm:t>
        <a:bodyPr/>
        <a:lstStyle/>
        <a:p>
          <a:endParaRPr lang="id-ID"/>
        </a:p>
      </dgm:t>
    </dgm:pt>
    <dgm:pt modelId="{FF2E10E0-5223-4277-9020-F73347FFBA5F}">
      <dgm:prSet custT="1"/>
      <dgm:spPr/>
      <dgm:t>
        <a:bodyPr/>
        <a:lstStyle/>
        <a:p>
          <a:r>
            <a:rPr kumimoji="0" lang="id-ID" sz="2000" b="1" i="1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Fully</a:t>
          </a:r>
          <a:r>
            <a:rPr kumimoji="0" lang="id-ID" sz="2000" b="1" i="0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 </a:t>
          </a:r>
          <a:r>
            <a:rPr kumimoji="0" lang="id-ID" sz="2000" b="1" i="1" u="none" strike="noStrike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Connected Layer</a:t>
          </a:r>
          <a:endParaRPr lang="id-ID" sz="2000" dirty="0"/>
        </a:p>
      </dgm:t>
    </dgm:pt>
    <dgm:pt modelId="{ED25AD10-3C97-4F59-AFCE-C7D8330325A2}" type="parTrans" cxnId="{09D0DFD9-56FA-47FA-90D8-B07BC4697C26}">
      <dgm:prSet/>
      <dgm:spPr/>
      <dgm:t>
        <a:bodyPr/>
        <a:lstStyle/>
        <a:p>
          <a:endParaRPr lang="id-ID"/>
        </a:p>
      </dgm:t>
    </dgm:pt>
    <dgm:pt modelId="{DDD052A2-B533-4E8D-83AD-3C266D3EFF82}" type="sibTrans" cxnId="{09D0DFD9-56FA-47FA-90D8-B07BC4697C26}">
      <dgm:prSet/>
      <dgm:spPr/>
      <dgm:t>
        <a:bodyPr/>
        <a:lstStyle/>
        <a:p>
          <a:endParaRPr lang="id-ID"/>
        </a:p>
      </dgm:t>
    </dgm:pt>
    <dgm:pt modelId="{6C1F3CC7-579F-473C-8B4F-328D4304672E}" type="pres">
      <dgm:prSet presAssocID="{6FF5CCCA-7873-4F34-A03B-653B6765BF8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881F1255-3D7D-49B2-A7AD-A9BF9E95BF2F}" type="pres">
      <dgm:prSet presAssocID="{5A98D86D-F862-401F-87A8-5570DB4686EF}" presName="composite" presStyleCnt="0"/>
      <dgm:spPr/>
    </dgm:pt>
    <dgm:pt modelId="{20CFA952-AC02-4402-A679-8C02A064CD98}" type="pres">
      <dgm:prSet presAssocID="{5A98D86D-F862-401F-87A8-5570DB4686EF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3A3DB14-EFED-484C-A0B1-0234B00BCE99}" type="pres">
      <dgm:prSet presAssocID="{5A98D86D-F862-401F-87A8-5570DB4686EF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924946E-C3FC-4672-8BD7-801E65B7D460}" type="pres">
      <dgm:prSet presAssocID="{253F05E9-6F1C-4887-AF45-F587D064D441}" presName="sp" presStyleCnt="0"/>
      <dgm:spPr/>
    </dgm:pt>
    <dgm:pt modelId="{6931F662-2F60-477C-9A52-44EC50D2C7A9}" type="pres">
      <dgm:prSet presAssocID="{3FDFD166-3C14-4B13-81A2-37315C310C3C}" presName="composite" presStyleCnt="0"/>
      <dgm:spPr/>
    </dgm:pt>
    <dgm:pt modelId="{7F220A72-D6F4-40C6-ABD0-57892E7D76C8}" type="pres">
      <dgm:prSet presAssocID="{3FDFD166-3C14-4B13-81A2-37315C310C3C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EA9E786-5A81-4161-9FEE-A0BAA55995E1}" type="pres">
      <dgm:prSet presAssocID="{3FDFD166-3C14-4B13-81A2-37315C310C3C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3DFD4F3-4AEF-4A2E-937A-3BF185FB1AFE}" type="pres">
      <dgm:prSet presAssocID="{96AEB294-809E-41E7-86E1-5EF67BB39649}" presName="sp" presStyleCnt="0"/>
      <dgm:spPr/>
    </dgm:pt>
    <dgm:pt modelId="{7BD929F4-4365-439D-8CAA-726D690C50B4}" type="pres">
      <dgm:prSet presAssocID="{0D42E90D-2AC2-4904-A5D9-E8CE76CF9DF2}" presName="composite" presStyleCnt="0"/>
      <dgm:spPr/>
    </dgm:pt>
    <dgm:pt modelId="{498A2BF5-878C-4DC2-AD24-5F317C82BCB3}" type="pres">
      <dgm:prSet presAssocID="{0D42E90D-2AC2-4904-A5D9-E8CE76CF9DF2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5700132-36FB-4463-9EBA-AFCB05AAC776}" type="pres">
      <dgm:prSet presAssocID="{0D42E90D-2AC2-4904-A5D9-E8CE76CF9DF2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D1B4D32-09A2-420B-B3AA-093DA4591FCE}" type="pres">
      <dgm:prSet presAssocID="{E695B2B8-CF5A-4C1D-9849-2314E36E7043}" presName="sp" presStyleCnt="0"/>
      <dgm:spPr/>
    </dgm:pt>
    <dgm:pt modelId="{71CD9F49-31F2-4F95-B8DE-AA92741FD1EE}" type="pres">
      <dgm:prSet presAssocID="{1756CE43-64F2-4096-8EF1-49EBDFBA3210}" presName="composite" presStyleCnt="0"/>
      <dgm:spPr/>
    </dgm:pt>
    <dgm:pt modelId="{2B219F77-86F3-4CD7-BA18-CAEECA8C9878}" type="pres">
      <dgm:prSet presAssocID="{1756CE43-64F2-4096-8EF1-49EBDFBA3210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59F392A-7DBD-4AD5-86E8-7271939A944F}" type="pres">
      <dgm:prSet presAssocID="{1756CE43-64F2-4096-8EF1-49EBDFBA3210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13516ED-675A-407E-B102-7D27257E0A2F}" type="pres">
      <dgm:prSet presAssocID="{2B59B59F-C78E-47FA-8790-90AC04DA76E5}" presName="sp" presStyleCnt="0"/>
      <dgm:spPr/>
    </dgm:pt>
    <dgm:pt modelId="{4098C310-4C62-402A-9BE9-5183691752BE}" type="pres">
      <dgm:prSet presAssocID="{1D6C090B-2D95-47E8-9423-8C3262987E95}" presName="composite" presStyleCnt="0"/>
      <dgm:spPr/>
    </dgm:pt>
    <dgm:pt modelId="{4A2C17FE-275E-43F5-B52B-8542A7D9A007}" type="pres">
      <dgm:prSet presAssocID="{1D6C090B-2D95-47E8-9423-8C3262987E95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886E335-8BA6-4F9D-84EE-C3439A9340E6}" type="pres">
      <dgm:prSet presAssocID="{1D6C090B-2D95-47E8-9423-8C3262987E95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75492097-6024-4BC2-80CA-BEC3B935BA1F}" type="presOf" srcId="{43057569-830E-4B01-9C24-2FF52AFBB5B3}" destId="{DEA9E786-5A81-4161-9FEE-A0BAA55995E1}" srcOrd="0" destOrd="0" presId="urn:microsoft.com/office/officeart/2005/8/layout/chevron2"/>
    <dgm:cxn modelId="{CBC979A6-D155-4A1F-AA84-9C546E45A6E5}" srcId="{6FF5CCCA-7873-4F34-A03B-653B6765BF84}" destId="{3FDFD166-3C14-4B13-81A2-37315C310C3C}" srcOrd="1" destOrd="0" parTransId="{71B760A0-2BAE-44A1-9400-3DF8EC043E43}" sibTransId="{96AEB294-809E-41E7-86E1-5EF67BB39649}"/>
    <dgm:cxn modelId="{4C859EBB-D837-4BB7-BFC1-DDB23B85CDE5}" type="presOf" srcId="{FF2E10E0-5223-4277-9020-F73347FFBA5F}" destId="{5886E335-8BA6-4F9D-84EE-C3439A9340E6}" srcOrd="0" destOrd="0" presId="urn:microsoft.com/office/officeart/2005/8/layout/chevron2"/>
    <dgm:cxn modelId="{BF4048B3-8BBC-4EBD-8142-7B96233725E5}" type="presOf" srcId="{1756CE43-64F2-4096-8EF1-49EBDFBA3210}" destId="{2B219F77-86F3-4CD7-BA18-CAEECA8C9878}" srcOrd="0" destOrd="0" presId="urn:microsoft.com/office/officeart/2005/8/layout/chevron2"/>
    <dgm:cxn modelId="{99ECF154-5933-45CE-99B5-147FD97343F6}" type="presOf" srcId="{0D42E90D-2AC2-4904-A5D9-E8CE76CF9DF2}" destId="{498A2BF5-878C-4DC2-AD24-5F317C82BCB3}" srcOrd="0" destOrd="0" presId="urn:microsoft.com/office/officeart/2005/8/layout/chevron2"/>
    <dgm:cxn modelId="{90240D0E-FF47-4E38-9975-BB08B46BC11F}" srcId="{6FF5CCCA-7873-4F34-A03B-653B6765BF84}" destId="{1756CE43-64F2-4096-8EF1-49EBDFBA3210}" srcOrd="3" destOrd="0" parTransId="{9897AEF9-0AED-44FE-80CF-293EC4B0F242}" sibTransId="{2B59B59F-C78E-47FA-8790-90AC04DA76E5}"/>
    <dgm:cxn modelId="{07DFBB99-C3AE-481F-8534-7BD5E10DE1CC}" type="presOf" srcId="{3FDFD166-3C14-4B13-81A2-37315C310C3C}" destId="{7F220A72-D6F4-40C6-ABD0-57892E7D76C8}" srcOrd="0" destOrd="0" presId="urn:microsoft.com/office/officeart/2005/8/layout/chevron2"/>
    <dgm:cxn modelId="{E04D6AA2-94E9-49A4-B853-4E8F9E9FB9BC}" type="presOf" srcId="{3DEEB6F8-A1F0-4526-A0AC-46D7347DA9AB}" destId="{03A3DB14-EFED-484C-A0B1-0234B00BCE99}" srcOrd="0" destOrd="0" presId="urn:microsoft.com/office/officeart/2005/8/layout/chevron2"/>
    <dgm:cxn modelId="{5965576D-B52F-4024-86C8-492DA7C893FC}" srcId="{3FDFD166-3C14-4B13-81A2-37315C310C3C}" destId="{43057569-830E-4B01-9C24-2FF52AFBB5B3}" srcOrd="0" destOrd="0" parTransId="{0DE241B0-3785-4AC5-A355-FC9B9904E457}" sibTransId="{5553FB11-2CD5-444C-AAFC-CFAA5E18AA00}"/>
    <dgm:cxn modelId="{09D0DFD9-56FA-47FA-90D8-B07BC4697C26}" srcId="{1D6C090B-2D95-47E8-9423-8C3262987E95}" destId="{FF2E10E0-5223-4277-9020-F73347FFBA5F}" srcOrd="0" destOrd="0" parTransId="{ED25AD10-3C97-4F59-AFCE-C7D8330325A2}" sibTransId="{DDD052A2-B533-4E8D-83AD-3C266D3EFF82}"/>
    <dgm:cxn modelId="{0FCB7EB1-2BB4-4507-8AB6-F52C1EC67F08}" type="presOf" srcId="{61E0C094-FFD2-401D-9DCD-BDBE90820647}" destId="{459F392A-7DBD-4AD5-86E8-7271939A944F}" srcOrd="0" destOrd="0" presId="urn:microsoft.com/office/officeart/2005/8/layout/chevron2"/>
    <dgm:cxn modelId="{C5A8E935-D516-4784-B38C-FA5F5F0A8A83}" type="presOf" srcId="{5A98D86D-F862-401F-87A8-5570DB4686EF}" destId="{20CFA952-AC02-4402-A679-8C02A064CD98}" srcOrd="0" destOrd="0" presId="urn:microsoft.com/office/officeart/2005/8/layout/chevron2"/>
    <dgm:cxn modelId="{2D75982D-DC37-4753-A578-A4BE0A1B661E}" srcId="{1756CE43-64F2-4096-8EF1-49EBDFBA3210}" destId="{61E0C094-FFD2-401D-9DCD-BDBE90820647}" srcOrd="0" destOrd="0" parTransId="{EFE94A5A-0ACF-4D61-9798-9FED4B982476}" sibTransId="{045C22C0-141B-466E-AFE9-410CA56EBD46}"/>
    <dgm:cxn modelId="{7A5C57FC-EC22-4FD8-AEFC-CA10365CF495}" srcId="{0D42E90D-2AC2-4904-A5D9-E8CE76CF9DF2}" destId="{DD2A8CB0-28F7-4B1B-96D1-1F6E9A09721E}" srcOrd="0" destOrd="0" parTransId="{E602F73F-A4E5-4FFB-BF86-D92C44BD6FE0}" sibTransId="{7DB0CA11-C3E8-4F39-A279-DF4AAEA3E1BE}"/>
    <dgm:cxn modelId="{1D0AB497-07B8-4687-8806-51605726C98C}" srcId="{6FF5CCCA-7873-4F34-A03B-653B6765BF84}" destId="{1D6C090B-2D95-47E8-9423-8C3262987E95}" srcOrd="4" destOrd="0" parTransId="{AECCAF49-5EC3-472C-AC46-8E3C1E9FB746}" sibTransId="{249D4A1B-5E55-4A32-AD65-FE1AB3FEE9D6}"/>
    <dgm:cxn modelId="{8912FC8B-7272-4D7C-94E4-85D1D4C9CDC8}" type="presOf" srcId="{1D6C090B-2D95-47E8-9423-8C3262987E95}" destId="{4A2C17FE-275E-43F5-B52B-8542A7D9A007}" srcOrd="0" destOrd="0" presId="urn:microsoft.com/office/officeart/2005/8/layout/chevron2"/>
    <dgm:cxn modelId="{AECE8026-9754-4ECA-BA1C-609909738C7B}" type="presOf" srcId="{DD2A8CB0-28F7-4B1B-96D1-1F6E9A09721E}" destId="{95700132-36FB-4463-9EBA-AFCB05AAC776}" srcOrd="0" destOrd="0" presId="urn:microsoft.com/office/officeart/2005/8/layout/chevron2"/>
    <dgm:cxn modelId="{07C166A7-8A78-4761-BD5A-41859B0674F0}" type="presOf" srcId="{6FF5CCCA-7873-4F34-A03B-653B6765BF84}" destId="{6C1F3CC7-579F-473C-8B4F-328D4304672E}" srcOrd="0" destOrd="0" presId="urn:microsoft.com/office/officeart/2005/8/layout/chevron2"/>
    <dgm:cxn modelId="{CB4F71C1-027D-4F26-839D-6C02E7B2062C}" srcId="{6FF5CCCA-7873-4F34-A03B-653B6765BF84}" destId="{0D42E90D-2AC2-4904-A5D9-E8CE76CF9DF2}" srcOrd="2" destOrd="0" parTransId="{BA8B58D0-2574-42AA-8E91-E8368A72D74F}" sibTransId="{E695B2B8-CF5A-4C1D-9849-2314E36E7043}"/>
    <dgm:cxn modelId="{4A0BECC7-F949-4347-8C5B-CA30EDAD08FD}" srcId="{5A98D86D-F862-401F-87A8-5570DB4686EF}" destId="{3DEEB6F8-A1F0-4526-A0AC-46D7347DA9AB}" srcOrd="0" destOrd="0" parTransId="{8EE9FF13-71D2-4E5A-BDE1-47E8799F860F}" sibTransId="{63AC9BB5-A70A-432A-BB0F-DC0D7D147B4D}"/>
    <dgm:cxn modelId="{B438B720-2693-4A4C-B962-33A161BF76E3}" srcId="{6FF5CCCA-7873-4F34-A03B-653B6765BF84}" destId="{5A98D86D-F862-401F-87A8-5570DB4686EF}" srcOrd="0" destOrd="0" parTransId="{760DA0FB-2051-44C5-AE5A-743A0F2EF1E4}" sibTransId="{253F05E9-6F1C-4887-AF45-F587D064D441}"/>
    <dgm:cxn modelId="{91EE8B84-9066-4372-A6F5-C48296BB5CE1}" type="presParOf" srcId="{6C1F3CC7-579F-473C-8B4F-328D4304672E}" destId="{881F1255-3D7D-49B2-A7AD-A9BF9E95BF2F}" srcOrd="0" destOrd="0" presId="urn:microsoft.com/office/officeart/2005/8/layout/chevron2"/>
    <dgm:cxn modelId="{113DDE75-22D0-4DDE-AB15-CB1A04D30A34}" type="presParOf" srcId="{881F1255-3D7D-49B2-A7AD-A9BF9E95BF2F}" destId="{20CFA952-AC02-4402-A679-8C02A064CD98}" srcOrd="0" destOrd="0" presId="urn:microsoft.com/office/officeart/2005/8/layout/chevron2"/>
    <dgm:cxn modelId="{14DE9171-32BE-4F28-A3CF-4A9F703B4A3A}" type="presParOf" srcId="{881F1255-3D7D-49B2-A7AD-A9BF9E95BF2F}" destId="{03A3DB14-EFED-484C-A0B1-0234B00BCE99}" srcOrd="1" destOrd="0" presId="urn:microsoft.com/office/officeart/2005/8/layout/chevron2"/>
    <dgm:cxn modelId="{9BC66D56-A6EB-4642-987D-570EC96E94A6}" type="presParOf" srcId="{6C1F3CC7-579F-473C-8B4F-328D4304672E}" destId="{C924946E-C3FC-4672-8BD7-801E65B7D460}" srcOrd="1" destOrd="0" presId="urn:microsoft.com/office/officeart/2005/8/layout/chevron2"/>
    <dgm:cxn modelId="{41EC723A-93FB-4570-9965-F17069E470C6}" type="presParOf" srcId="{6C1F3CC7-579F-473C-8B4F-328D4304672E}" destId="{6931F662-2F60-477C-9A52-44EC50D2C7A9}" srcOrd="2" destOrd="0" presId="urn:microsoft.com/office/officeart/2005/8/layout/chevron2"/>
    <dgm:cxn modelId="{C8ECD0EA-9F93-4718-962A-6A11E35C5839}" type="presParOf" srcId="{6931F662-2F60-477C-9A52-44EC50D2C7A9}" destId="{7F220A72-D6F4-40C6-ABD0-57892E7D76C8}" srcOrd="0" destOrd="0" presId="urn:microsoft.com/office/officeart/2005/8/layout/chevron2"/>
    <dgm:cxn modelId="{9E4FF3B7-53EE-4656-A6ED-D04C2D53D280}" type="presParOf" srcId="{6931F662-2F60-477C-9A52-44EC50D2C7A9}" destId="{DEA9E786-5A81-4161-9FEE-A0BAA55995E1}" srcOrd="1" destOrd="0" presId="urn:microsoft.com/office/officeart/2005/8/layout/chevron2"/>
    <dgm:cxn modelId="{CED9BC6B-3276-4A38-91A6-61D4C614F4A1}" type="presParOf" srcId="{6C1F3CC7-579F-473C-8B4F-328D4304672E}" destId="{73DFD4F3-4AEF-4A2E-937A-3BF185FB1AFE}" srcOrd="3" destOrd="0" presId="urn:microsoft.com/office/officeart/2005/8/layout/chevron2"/>
    <dgm:cxn modelId="{1B04F10B-DAB0-4C6D-8162-4ADF20B2C973}" type="presParOf" srcId="{6C1F3CC7-579F-473C-8B4F-328D4304672E}" destId="{7BD929F4-4365-439D-8CAA-726D690C50B4}" srcOrd="4" destOrd="0" presId="urn:microsoft.com/office/officeart/2005/8/layout/chevron2"/>
    <dgm:cxn modelId="{73F9EF5E-CF66-4F0B-8629-66CB91AFFD64}" type="presParOf" srcId="{7BD929F4-4365-439D-8CAA-726D690C50B4}" destId="{498A2BF5-878C-4DC2-AD24-5F317C82BCB3}" srcOrd="0" destOrd="0" presId="urn:microsoft.com/office/officeart/2005/8/layout/chevron2"/>
    <dgm:cxn modelId="{4DB46553-C55F-4EF2-B985-D101FE468C47}" type="presParOf" srcId="{7BD929F4-4365-439D-8CAA-726D690C50B4}" destId="{95700132-36FB-4463-9EBA-AFCB05AAC776}" srcOrd="1" destOrd="0" presId="urn:microsoft.com/office/officeart/2005/8/layout/chevron2"/>
    <dgm:cxn modelId="{1DCA4BBA-1AD1-404E-A640-A77FBDEB5443}" type="presParOf" srcId="{6C1F3CC7-579F-473C-8B4F-328D4304672E}" destId="{CD1B4D32-09A2-420B-B3AA-093DA4591FCE}" srcOrd="5" destOrd="0" presId="urn:microsoft.com/office/officeart/2005/8/layout/chevron2"/>
    <dgm:cxn modelId="{ECED47AC-ACBE-4558-A4B4-A2D72C9DA98F}" type="presParOf" srcId="{6C1F3CC7-579F-473C-8B4F-328D4304672E}" destId="{71CD9F49-31F2-4F95-B8DE-AA92741FD1EE}" srcOrd="6" destOrd="0" presId="urn:microsoft.com/office/officeart/2005/8/layout/chevron2"/>
    <dgm:cxn modelId="{4BCED446-48DF-4FD1-8EAF-4D99534F1807}" type="presParOf" srcId="{71CD9F49-31F2-4F95-B8DE-AA92741FD1EE}" destId="{2B219F77-86F3-4CD7-BA18-CAEECA8C9878}" srcOrd="0" destOrd="0" presId="urn:microsoft.com/office/officeart/2005/8/layout/chevron2"/>
    <dgm:cxn modelId="{19F37EE0-8EB9-4171-B4C5-D04E88A7B9B2}" type="presParOf" srcId="{71CD9F49-31F2-4F95-B8DE-AA92741FD1EE}" destId="{459F392A-7DBD-4AD5-86E8-7271939A944F}" srcOrd="1" destOrd="0" presId="urn:microsoft.com/office/officeart/2005/8/layout/chevron2"/>
    <dgm:cxn modelId="{8584C789-9EA5-49D9-864A-23656DE3A1C0}" type="presParOf" srcId="{6C1F3CC7-579F-473C-8B4F-328D4304672E}" destId="{313516ED-675A-407E-B102-7D27257E0A2F}" srcOrd="7" destOrd="0" presId="urn:microsoft.com/office/officeart/2005/8/layout/chevron2"/>
    <dgm:cxn modelId="{D3899E30-5C9D-4746-8EF6-AC6E675912DB}" type="presParOf" srcId="{6C1F3CC7-579F-473C-8B4F-328D4304672E}" destId="{4098C310-4C62-402A-9BE9-5183691752BE}" srcOrd="8" destOrd="0" presId="urn:microsoft.com/office/officeart/2005/8/layout/chevron2"/>
    <dgm:cxn modelId="{C280875D-0636-4187-81F5-B3FE2340204E}" type="presParOf" srcId="{4098C310-4C62-402A-9BE9-5183691752BE}" destId="{4A2C17FE-275E-43F5-B52B-8542A7D9A007}" srcOrd="0" destOrd="0" presId="urn:microsoft.com/office/officeart/2005/8/layout/chevron2"/>
    <dgm:cxn modelId="{899308F9-C528-4536-88B9-1C3A6975729F}" type="presParOf" srcId="{4098C310-4C62-402A-9BE9-5183691752BE}" destId="{5886E335-8BA6-4F9D-84EE-C3439A9340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4ED6E1-3E89-477F-A267-DAA5E80DFA39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d-ID"/>
        </a:p>
      </dgm:t>
    </dgm:pt>
    <dgm:pt modelId="{243B65A6-E2F4-4229-9A59-AB39714A1085}">
      <dgm:prSet phldrT="[Text]"/>
      <dgm:spPr/>
      <dgm:t>
        <a:bodyPr/>
        <a:lstStyle/>
        <a:p>
          <a:r>
            <a:rPr lang="id-ID" b="1" dirty="0" smtClean="0"/>
            <a:t>Beras IR 64</a:t>
          </a:r>
          <a:endParaRPr lang="id-ID" dirty="0"/>
        </a:p>
      </dgm:t>
    </dgm:pt>
    <dgm:pt modelId="{B9D1C7ED-1ED6-4611-9209-BFA5CB2C3728}" type="parTrans" cxnId="{FBD2627C-0008-432D-B44F-FDA6D4F031D0}">
      <dgm:prSet/>
      <dgm:spPr/>
      <dgm:t>
        <a:bodyPr/>
        <a:lstStyle/>
        <a:p>
          <a:endParaRPr lang="id-ID"/>
        </a:p>
      </dgm:t>
    </dgm:pt>
    <dgm:pt modelId="{A10C5A29-BE1C-4F35-B1BD-8E1B11CF612E}" type="sibTrans" cxnId="{FBD2627C-0008-432D-B44F-FDA6D4F031D0}">
      <dgm:prSet/>
      <dgm:spPr/>
      <dgm:t>
        <a:bodyPr/>
        <a:lstStyle/>
        <a:p>
          <a:endParaRPr lang="id-ID"/>
        </a:p>
      </dgm:t>
    </dgm:pt>
    <dgm:pt modelId="{37479B0E-89E7-4190-8B4B-89F6DC35D8F2}">
      <dgm:prSet phldrT="[Text]"/>
      <dgm:spPr/>
      <dgm:t>
        <a:bodyPr/>
        <a:lstStyle/>
        <a:p>
          <a:pPr algn="l"/>
          <a:r>
            <a:rPr lang="en-AU" dirty="0" err="1" smtClean="0"/>
            <a:t>varietas</a:t>
          </a:r>
          <a:r>
            <a:rPr lang="en-AU" dirty="0" smtClean="0"/>
            <a:t> </a:t>
          </a:r>
          <a:r>
            <a:rPr lang="en-AU" dirty="0" err="1" smtClean="0"/>
            <a:t>padi</a:t>
          </a:r>
          <a:r>
            <a:rPr lang="en-AU" dirty="0" smtClean="0"/>
            <a:t> </a:t>
          </a:r>
          <a:r>
            <a:rPr lang="en-AU" dirty="0" err="1" smtClean="0"/>
            <a:t>sawah</a:t>
          </a:r>
          <a:r>
            <a:rPr lang="en-AU" dirty="0" smtClean="0"/>
            <a:t> yang </a:t>
          </a:r>
          <a:r>
            <a:rPr lang="en-AU" dirty="0" err="1" smtClean="0"/>
            <a:t>memiliki</a:t>
          </a:r>
          <a:r>
            <a:rPr lang="en-AU" dirty="0" smtClean="0"/>
            <a:t> </a:t>
          </a:r>
          <a:r>
            <a:rPr lang="en-AU" dirty="0" err="1" smtClean="0"/>
            <a:t>bentuk</a:t>
          </a:r>
          <a:r>
            <a:rPr lang="en-AU" dirty="0" smtClean="0"/>
            <a:t> </a:t>
          </a:r>
          <a:r>
            <a:rPr lang="en-AU" dirty="0" err="1" smtClean="0"/>
            <a:t>tegak</a:t>
          </a:r>
          <a:r>
            <a:rPr lang="en-AU" dirty="0" smtClean="0"/>
            <a:t>, </a:t>
          </a:r>
          <a:r>
            <a:rPr lang="en-AU" dirty="0" err="1" smtClean="0"/>
            <a:t>tinggi</a:t>
          </a:r>
          <a:r>
            <a:rPr lang="en-AU" dirty="0" smtClean="0"/>
            <a:t> </a:t>
          </a:r>
          <a:r>
            <a:rPr lang="en-AU" dirty="0" err="1" smtClean="0"/>
            <a:t>sekitar</a:t>
          </a:r>
          <a:r>
            <a:rPr lang="en-AU" dirty="0" smtClean="0"/>
            <a:t> 115-126 cm</a:t>
          </a:r>
          <a:r>
            <a:rPr lang="id-ID" dirty="0" smtClean="0"/>
            <a:t>.</a:t>
          </a:r>
          <a:endParaRPr lang="id-ID" dirty="0"/>
        </a:p>
      </dgm:t>
    </dgm:pt>
    <dgm:pt modelId="{B1E44CF1-6841-4DB0-AD53-39885278FC70}" type="parTrans" cxnId="{EF378B58-E55F-46BC-973B-D89B678CB676}">
      <dgm:prSet/>
      <dgm:spPr/>
      <dgm:t>
        <a:bodyPr/>
        <a:lstStyle/>
        <a:p>
          <a:endParaRPr lang="id-ID"/>
        </a:p>
      </dgm:t>
    </dgm:pt>
    <dgm:pt modelId="{90EB7BA2-4EE7-464B-A86C-BFC2798BA5D5}" type="sibTrans" cxnId="{EF378B58-E55F-46BC-973B-D89B678CB676}">
      <dgm:prSet/>
      <dgm:spPr/>
      <dgm:t>
        <a:bodyPr/>
        <a:lstStyle/>
        <a:p>
          <a:endParaRPr lang="id-ID"/>
        </a:p>
      </dgm:t>
    </dgm:pt>
    <dgm:pt modelId="{45AC3D14-57C0-4C01-A6CD-54BA17D03E7A}">
      <dgm:prSet phldrT="[Text]"/>
      <dgm:spPr/>
      <dgm:t>
        <a:bodyPr/>
        <a:lstStyle/>
        <a:p>
          <a:r>
            <a:rPr lang="id-ID" b="1" dirty="0" smtClean="0"/>
            <a:t>Beras Basmathi</a:t>
          </a:r>
          <a:endParaRPr lang="id-ID" dirty="0"/>
        </a:p>
      </dgm:t>
    </dgm:pt>
    <dgm:pt modelId="{AD021ADB-86D5-435B-87F0-CC2DF4729720}" type="parTrans" cxnId="{BB835A67-2BF1-4133-9383-C25B5D483255}">
      <dgm:prSet/>
      <dgm:spPr/>
      <dgm:t>
        <a:bodyPr/>
        <a:lstStyle/>
        <a:p>
          <a:endParaRPr lang="id-ID"/>
        </a:p>
      </dgm:t>
    </dgm:pt>
    <dgm:pt modelId="{2CE518FF-F502-44F4-9E3E-21A661920BD4}" type="sibTrans" cxnId="{BB835A67-2BF1-4133-9383-C25B5D483255}">
      <dgm:prSet/>
      <dgm:spPr/>
      <dgm:t>
        <a:bodyPr/>
        <a:lstStyle/>
        <a:p>
          <a:endParaRPr lang="id-ID"/>
        </a:p>
      </dgm:t>
    </dgm:pt>
    <dgm:pt modelId="{B84C992F-67F2-447A-BF4A-061F60143DA2}">
      <dgm:prSet phldrT="[Text]"/>
      <dgm:spPr/>
      <dgm:t>
        <a:bodyPr/>
        <a:lstStyle/>
        <a:p>
          <a:pPr algn="l"/>
          <a:r>
            <a:rPr lang="id-ID" dirty="0" smtClean="0"/>
            <a:t>berasal dari negara india/pakistan, buliran beras ini panjang dan kecil.</a:t>
          </a:r>
          <a:endParaRPr lang="id-ID" dirty="0"/>
        </a:p>
      </dgm:t>
    </dgm:pt>
    <dgm:pt modelId="{724AFB0C-A2FB-4EF8-AFB6-64BE16C19D3C}" type="parTrans" cxnId="{F0FA04A6-341F-410F-94A9-1F4C5A826830}">
      <dgm:prSet/>
      <dgm:spPr/>
      <dgm:t>
        <a:bodyPr/>
        <a:lstStyle/>
        <a:p>
          <a:endParaRPr lang="id-ID"/>
        </a:p>
      </dgm:t>
    </dgm:pt>
    <dgm:pt modelId="{C6782F70-D53F-4B69-ACF1-737F15486CF9}" type="sibTrans" cxnId="{F0FA04A6-341F-410F-94A9-1F4C5A826830}">
      <dgm:prSet/>
      <dgm:spPr/>
      <dgm:t>
        <a:bodyPr/>
        <a:lstStyle/>
        <a:p>
          <a:endParaRPr lang="id-ID"/>
        </a:p>
      </dgm:t>
    </dgm:pt>
    <dgm:pt modelId="{208FF196-B4C3-436D-8FFF-92401AC10A06}">
      <dgm:prSet phldrT="[Text]"/>
      <dgm:spPr/>
      <dgm:t>
        <a:bodyPr/>
        <a:lstStyle/>
        <a:p>
          <a:r>
            <a:rPr lang="id-ID" b="1" dirty="0" smtClean="0"/>
            <a:t>Beras Ketan</a:t>
          </a:r>
          <a:endParaRPr lang="id-ID" dirty="0"/>
        </a:p>
      </dgm:t>
    </dgm:pt>
    <dgm:pt modelId="{8AE07791-89C4-4281-938D-DEC4A1CE8051}" type="parTrans" cxnId="{423E4C1F-649F-4618-8DBE-A1D5CA8DA131}">
      <dgm:prSet/>
      <dgm:spPr/>
      <dgm:t>
        <a:bodyPr/>
        <a:lstStyle/>
        <a:p>
          <a:endParaRPr lang="id-ID"/>
        </a:p>
      </dgm:t>
    </dgm:pt>
    <dgm:pt modelId="{AD9E7C8B-188A-43ED-82E8-0845575378CF}" type="sibTrans" cxnId="{423E4C1F-649F-4618-8DBE-A1D5CA8DA131}">
      <dgm:prSet/>
      <dgm:spPr/>
      <dgm:t>
        <a:bodyPr/>
        <a:lstStyle/>
        <a:p>
          <a:endParaRPr lang="id-ID"/>
        </a:p>
      </dgm:t>
    </dgm:pt>
    <dgm:pt modelId="{0D499454-D685-464C-8591-EF7377E4D5CF}">
      <dgm:prSet phldrT="[Text]"/>
      <dgm:spPr/>
      <dgm:t>
        <a:bodyPr/>
        <a:lstStyle/>
        <a:p>
          <a:pPr algn="l"/>
          <a:r>
            <a:rPr lang="en-AU" dirty="0" err="1" smtClean="0"/>
            <a:t>terdiri</a:t>
          </a:r>
          <a:r>
            <a:rPr lang="en-AU" dirty="0" smtClean="0"/>
            <a:t> </a:t>
          </a:r>
          <a:r>
            <a:rPr lang="en-AU" dirty="0" err="1" smtClean="0"/>
            <a:t>dari</a:t>
          </a:r>
          <a:r>
            <a:rPr lang="en-AU" dirty="0" smtClean="0"/>
            <a:t> </a:t>
          </a:r>
          <a:r>
            <a:rPr lang="en-AU" dirty="0" err="1" smtClean="0"/>
            <a:t>zat</a:t>
          </a:r>
          <a:r>
            <a:rPr lang="en-AU" dirty="0" smtClean="0"/>
            <a:t> </a:t>
          </a:r>
          <a:r>
            <a:rPr lang="en-AU" dirty="0" err="1" smtClean="0"/>
            <a:t>pati</a:t>
          </a:r>
          <a:r>
            <a:rPr lang="en-AU" dirty="0" smtClean="0"/>
            <a:t> </a:t>
          </a:r>
          <a:r>
            <a:rPr lang="en-AU" dirty="0" err="1" smtClean="0"/>
            <a:t>sekitar</a:t>
          </a:r>
          <a:r>
            <a:rPr lang="en-AU" dirty="0" smtClean="0"/>
            <a:t> 80-85% yang </a:t>
          </a:r>
          <a:r>
            <a:rPr lang="en-AU" dirty="0" err="1" smtClean="0"/>
            <a:t>terdapat</a:t>
          </a:r>
          <a:r>
            <a:rPr lang="en-AU" dirty="0" smtClean="0"/>
            <a:t> </a:t>
          </a:r>
          <a:r>
            <a:rPr lang="en-AU" dirty="0" err="1" smtClean="0"/>
            <a:t>dalam</a:t>
          </a:r>
          <a:r>
            <a:rPr lang="en-AU" dirty="0" smtClean="0"/>
            <a:t> </a:t>
          </a:r>
          <a:r>
            <a:rPr lang="en-AU" dirty="0" err="1" smtClean="0"/>
            <a:t>endosperma</a:t>
          </a:r>
          <a:r>
            <a:rPr lang="en-AU" dirty="0" smtClean="0"/>
            <a:t> yang </a:t>
          </a:r>
          <a:r>
            <a:rPr lang="en-AU" dirty="0" err="1" smtClean="0"/>
            <a:t>tersusun</a:t>
          </a:r>
          <a:r>
            <a:rPr lang="en-AU" dirty="0" smtClean="0"/>
            <a:t> </a:t>
          </a:r>
          <a:r>
            <a:rPr lang="en-AU" dirty="0" err="1" smtClean="0"/>
            <a:t>oleh</a:t>
          </a:r>
          <a:r>
            <a:rPr lang="en-AU" dirty="0" smtClean="0"/>
            <a:t> </a:t>
          </a:r>
          <a:r>
            <a:rPr lang="en-AU" dirty="0" err="1" smtClean="0"/>
            <a:t>granula-granula</a:t>
          </a:r>
          <a:r>
            <a:rPr lang="en-AU" dirty="0" smtClean="0"/>
            <a:t> </a:t>
          </a:r>
          <a:r>
            <a:rPr lang="en-AU" dirty="0" err="1" smtClean="0"/>
            <a:t>pati</a:t>
          </a:r>
          <a:r>
            <a:rPr lang="en-AU" dirty="0" smtClean="0"/>
            <a:t> yang </a:t>
          </a:r>
          <a:r>
            <a:rPr lang="en-AU" dirty="0" err="1" smtClean="0"/>
            <a:t>berukuran</a:t>
          </a:r>
          <a:r>
            <a:rPr lang="en-AU" dirty="0" smtClean="0"/>
            <a:t> 3-10 </a:t>
          </a:r>
          <a:r>
            <a:rPr lang="en-AU" dirty="0" err="1" smtClean="0"/>
            <a:t>milimikron</a:t>
          </a:r>
          <a:r>
            <a:rPr lang="id-ID" dirty="0" smtClean="0"/>
            <a:t>.</a:t>
          </a:r>
          <a:endParaRPr lang="id-ID" dirty="0"/>
        </a:p>
      </dgm:t>
    </dgm:pt>
    <dgm:pt modelId="{C1EFF48F-26B2-4CEE-93FB-C95E2D14AB55}" type="parTrans" cxnId="{DB4F4071-2AB4-495D-9899-061F489F189D}">
      <dgm:prSet/>
      <dgm:spPr/>
      <dgm:t>
        <a:bodyPr/>
        <a:lstStyle/>
        <a:p>
          <a:endParaRPr lang="id-ID"/>
        </a:p>
      </dgm:t>
    </dgm:pt>
    <dgm:pt modelId="{65FB59D5-DE2E-4938-BFCA-EC4FE4C1EEB6}" type="sibTrans" cxnId="{DB4F4071-2AB4-495D-9899-061F489F189D}">
      <dgm:prSet/>
      <dgm:spPr/>
      <dgm:t>
        <a:bodyPr/>
        <a:lstStyle/>
        <a:p>
          <a:endParaRPr lang="id-ID"/>
        </a:p>
      </dgm:t>
    </dgm:pt>
    <dgm:pt modelId="{CC413BF7-A475-4674-BA4F-95611271D157}" type="pres">
      <dgm:prSet presAssocID="{004ED6E1-3E89-477F-A267-DAA5E80DFA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D33D6668-D8D1-44F9-B2FB-666A328B9D32}" type="pres">
      <dgm:prSet presAssocID="{243B65A6-E2F4-4229-9A59-AB39714A1085}" presName="composite" presStyleCnt="0"/>
      <dgm:spPr/>
    </dgm:pt>
    <dgm:pt modelId="{0F2125BD-1AAD-4058-9E08-1A9D90E2BD2B}" type="pres">
      <dgm:prSet presAssocID="{243B65A6-E2F4-4229-9A59-AB39714A108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A838F36-9471-4A8A-9DF9-2B57241B15AC}" type="pres">
      <dgm:prSet presAssocID="{243B65A6-E2F4-4229-9A59-AB39714A108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E25AF93-0AF6-446D-BB5F-09E3F26A2655}" type="pres">
      <dgm:prSet presAssocID="{A10C5A29-BE1C-4F35-B1BD-8E1B11CF612E}" presName="space" presStyleCnt="0"/>
      <dgm:spPr/>
    </dgm:pt>
    <dgm:pt modelId="{F6D726D7-329E-43CA-ACF0-8474CED4885A}" type="pres">
      <dgm:prSet presAssocID="{45AC3D14-57C0-4C01-A6CD-54BA17D03E7A}" presName="composite" presStyleCnt="0"/>
      <dgm:spPr/>
    </dgm:pt>
    <dgm:pt modelId="{C6D66112-CE87-4015-9928-DD5A216CDD29}" type="pres">
      <dgm:prSet presAssocID="{45AC3D14-57C0-4C01-A6CD-54BA17D03E7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70ADE6E-5270-4A9B-9CD1-7C76A9F6A14B}" type="pres">
      <dgm:prSet presAssocID="{45AC3D14-57C0-4C01-A6CD-54BA17D03E7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3151E58-75EE-47FC-B58A-A5998B9B048A}" type="pres">
      <dgm:prSet presAssocID="{2CE518FF-F502-44F4-9E3E-21A661920BD4}" presName="space" presStyleCnt="0"/>
      <dgm:spPr/>
    </dgm:pt>
    <dgm:pt modelId="{BB8BF5B6-8B7D-4E6D-AB74-3A2870C73BBD}" type="pres">
      <dgm:prSet presAssocID="{208FF196-B4C3-436D-8FFF-92401AC10A06}" presName="composite" presStyleCnt="0"/>
      <dgm:spPr/>
    </dgm:pt>
    <dgm:pt modelId="{02F97B95-3A8E-4E95-A7A8-4A7E8E98AA29}" type="pres">
      <dgm:prSet presAssocID="{208FF196-B4C3-436D-8FFF-92401AC10A0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D668E42-BDB3-41FE-AC12-EF1136DA6122}" type="pres">
      <dgm:prSet presAssocID="{208FF196-B4C3-436D-8FFF-92401AC10A06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88F81F49-44C5-496A-85EF-DDEE9217A671}" type="presOf" srcId="{004ED6E1-3E89-477F-A267-DAA5E80DFA39}" destId="{CC413BF7-A475-4674-BA4F-95611271D157}" srcOrd="0" destOrd="0" presId="urn:microsoft.com/office/officeart/2005/8/layout/hList1"/>
    <dgm:cxn modelId="{6149AAE1-FC7A-439F-A666-182CC751D6D9}" type="presOf" srcId="{45AC3D14-57C0-4C01-A6CD-54BA17D03E7A}" destId="{C6D66112-CE87-4015-9928-DD5A216CDD29}" srcOrd="0" destOrd="0" presId="urn:microsoft.com/office/officeart/2005/8/layout/hList1"/>
    <dgm:cxn modelId="{7361EA92-866A-45EB-B710-7F7EFCD4CC4C}" type="presOf" srcId="{37479B0E-89E7-4190-8B4B-89F6DC35D8F2}" destId="{3A838F36-9471-4A8A-9DF9-2B57241B15AC}" srcOrd="0" destOrd="0" presId="urn:microsoft.com/office/officeart/2005/8/layout/hList1"/>
    <dgm:cxn modelId="{FBD2627C-0008-432D-B44F-FDA6D4F031D0}" srcId="{004ED6E1-3E89-477F-A267-DAA5E80DFA39}" destId="{243B65A6-E2F4-4229-9A59-AB39714A1085}" srcOrd="0" destOrd="0" parTransId="{B9D1C7ED-1ED6-4611-9209-BFA5CB2C3728}" sibTransId="{A10C5A29-BE1C-4F35-B1BD-8E1B11CF612E}"/>
    <dgm:cxn modelId="{EF378B58-E55F-46BC-973B-D89B678CB676}" srcId="{243B65A6-E2F4-4229-9A59-AB39714A1085}" destId="{37479B0E-89E7-4190-8B4B-89F6DC35D8F2}" srcOrd="0" destOrd="0" parTransId="{B1E44CF1-6841-4DB0-AD53-39885278FC70}" sibTransId="{90EB7BA2-4EE7-464B-A86C-BFC2798BA5D5}"/>
    <dgm:cxn modelId="{DB4F4071-2AB4-495D-9899-061F489F189D}" srcId="{208FF196-B4C3-436D-8FFF-92401AC10A06}" destId="{0D499454-D685-464C-8591-EF7377E4D5CF}" srcOrd="0" destOrd="0" parTransId="{C1EFF48F-26B2-4CEE-93FB-C95E2D14AB55}" sibTransId="{65FB59D5-DE2E-4938-BFCA-EC4FE4C1EEB6}"/>
    <dgm:cxn modelId="{F0FA04A6-341F-410F-94A9-1F4C5A826830}" srcId="{45AC3D14-57C0-4C01-A6CD-54BA17D03E7A}" destId="{B84C992F-67F2-447A-BF4A-061F60143DA2}" srcOrd="0" destOrd="0" parTransId="{724AFB0C-A2FB-4EF8-AFB6-64BE16C19D3C}" sibTransId="{C6782F70-D53F-4B69-ACF1-737F15486CF9}"/>
    <dgm:cxn modelId="{BB835A67-2BF1-4133-9383-C25B5D483255}" srcId="{004ED6E1-3E89-477F-A267-DAA5E80DFA39}" destId="{45AC3D14-57C0-4C01-A6CD-54BA17D03E7A}" srcOrd="1" destOrd="0" parTransId="{AD021ADB-86D5-435B-87F0-CC2DF4729720}" sibTransId="{2CE518FF-F502-44F4-9E3E-21A661920BD4}"/>
    <dgm:cxn modelId="{A97A1F08-7A24-456B-B54D-C992BC498DB5}" type="presOf" srcId="{B84C992F-67F2-447A-BF4A-061F60143DA2}" destId="{F70ADE6E-5270-4A9B-9CD1-7C76A9F6A14B}" srcOrd="0" destOrd="0" presId="urn:microsoft.com/office/officeart/2005/8/layout/hList1"/>
    <dgm:cxn modelId="{423E4C1F-649F-4618-8DBE-A1D5CA8DA131}" srcId="{004ED6E1-3E89-477F-A267-DAA5E80DFA39}" destId="{208FF196-B4C3-436D-8FFF-92401AC10A06}" srcOrd="2" destOrd="0" parTransId="{8AE07791-89C4-4281-938D-DEC4A1CE8051}" sibTransId="{AD9E7C8B-188A-43ED-82E8-0845575378CF}"/>
    <dgm:cxn modelId="{0F6EA177-5885-4763-B05A-FF0978E29ED9}" type="presOf" srcId="{208FF196-B4C3-436D-8FFF-92401AC10A06}" destId="{02F97B95-3A8E-4E95-A7A8-4A7E8E98AA29}" srcOrd="0" destOrd="0" presId="urn:microsoft.com/office/officeart/2005/8/layout/hList1"/>
    <dgm:cxn modelId="{161FBA46-3B57-4934-9ACA-7A53E60FEF10}" type="presOf" srcId="{0D499454-D685-464C-8591-EF7377E4D5CF}" destId="{BD668E42-BDB3-41FE-AC12-EF1136DA6122}" srcOrd="0" destOrd="0" presId="urn:microsoft.com/office/officeart/2005/8/layout/hList1"/>
    <dgm:cxn modelId="{4C004461-B062-4BB4-9877-9E5C3FB892AB}" type="presOf" srcId="{243B65A6-E2F4-4229-9A59-AB39714A1085}" destId="{0F2125BD-1AAD-4058-9E08-1A9D90E2BD2B}" srcOrd="0" destOrd="0" presId="urn:microsoft.com/office/officeart/2005/8/layout/hList1"/>
    <dgm:cxn modelId="{05C54A5A-F481-4DD0-9A95-9C5F59CB04A2}" type="presParOf" srcId="{CC413BF7-A475-4674-BA4F-95611271D157}" destId="{D33D6668-D8D1-44F9-B2FB-666A328B9D32}" srcOrd="0" destOrd="0" presId="urn:microsoft.com/office/officeart/2005/8/layout/hList1"/>
    <dgm:cxn modelId="{7E0CA64D-4E9C-455D-9674-B2676EBD452F}" type="presParOf" srcId="{D33D6668-D8D1-44F9-B2FB-666A328B9D32}" destId="{0F2125BD-1AAD-4058-9E08-1A9D90E2BD2B}" srcOrd="0" destOrd="0" presId="urn:microsoft.com/office/officeart/2005/8/layout/hList1"/>
    <dgm:cxn modelId="{E6FFB980-96A1-443B-AB49-73FC1D68DBB0}" type="presParOf" srcId="{D33D6668-D8D1-44F9-B2FB-666A328B9D32}" destId="{3A838F36-9471-4A8A-9DF9-2B57241B15AC}" srcOrd="1" destOrd="0" presId="urn:microsoft.com/office/officeart/2005/8/layout/hList1"/>
    <dgm:cxn modelId="{AC09CAF5-C830-45AF-9C4E-E7D8D5705813}" type="presParOf" srcId="{CC413BF7-A475-4674-BA4F-95611271D157}" destId="{4E25AF93-0AF6-446D-BB5F-09E3F26A2655}" srcOrd="1" destOrd="0" presId="urn:microsoft.com/office/officeart/2005/8/layout/hList1"/>
    <dgm:cxn modelId="{056E0619-668C-44EC-8A60-CBE41CC230E0}" type="presParOf" srcId="{CC413BF7-A475-4674-BA4F-95611271D157}" destId="{F6D726D7-329E-43CA-ACF0-8474CED4885A}" srcOrd="2" destOrd="0" presId="urn:microsoft.com/office/officeart/2005/8/layout/hList1"/>
    <dgm:cxn modelId="{478D5A2C-2041-47B9-974B-07EAD83D4543}" type="presParOf" srcId="{F6D726D7-329E-43CA-ACF0-8474CED4885A}" destId="{C6D66112-CE87-4015-9928-DD5A216CDD29}" srcOrd="0" destOrd="0" presId="urn:microsoft.com/office/officeart/2005/8/layout/hList1"/>
    <dgm:cxn modelId="{A6224C5D-42DD-4F89-9315-7C48F78C2500}" type="presParOf" srcId="{F6D726D7-329E-43CA-ACF0-8474CED4885A}" destId="{F70ADE6E-5270-4A9B-9CD1-7C76A9F6A14B}" srcOrd="1" destOrd="0" presId="urn:microsoft.com/office/officeart/2005/8/layout/hList1"/>
    <dgm:cxn modelId="{6532D679-30C5-4048-92D6-80E244F7B944}" type="presParOf" srcId="{CC413BF7-A475-4674-BA4F-95611271D157}" destId="{D3151E58-75EE-47FC-B58A-A5998B9B048A}" srcOrd="3" destOrd="0" presId="urn:microsoft.com/office/officeart/2005/8/layout/hList1"/>
    <dgm:cxn modelId="{944A6694-42BA-49EE-9F36-941EB2765FFF}" type="presParOf" srcId="{CC413BF7-A475-4674-BA4F-95611271D157}" destId="{BB8BF5B6-8B7D-4E6D-AB74-3A2870C73BBD}" srcOrd="4" destOrd="0" presId="urn:microsoft.com/office/officeart/2005/8/layout/hList1"/>
    <dgm:cxn modelId="{660902CE-3293-4498-8B8B-A06FD9697BDC}" type="presParOf" srcId="{BB8BF5B6-8B7D-4E6D-AB74-3A2870C73BBD}" destId="{02F97B95-3A8E-4E95-A7A8-4A7E8E98AA29}" srcOrd="0" destOrd="0" presId="urn:microsoft.com/office/officeart/2005/8/layout/hList1"/>
    <dgm:cxn modelId="{D659F479-D378-41DC-B646-649E9E12455C}" type="presParOf" srcId="{BB8BF5B6-8B7D-4E6D-AB74-3A2870C73BBD}" destId="{BD668E42-BDB3-41FE-AC12-EF1136DA612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FA952-AC02-4402-A679-8C02A064CD98}">
      <dsp:nvSpPr>
        <dsp:cNvPr id="0" name=""/>
        <dsp:cNvSpPr/>
      </dsp:nvSpPr>
      <dsp:spPr>
        <a:xfrm rot="5400000">
          <a:off x="-129670" y="129867"/>
          <a:ext cx="864470" cy="60512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dirty="0" smtClean="0"/>
            <a:t>1</a:t>
          </a:r>
          <a:endParaRPr lang="id-ID" sz="1700" kern="1200" dirty="0"/>
        </a:p>
      </dsp:txBody>
      <dsp:txXfrm rot="-5400000">
        <a:off x="1" y="302762"/>
        <a:ext cx="605129" cy="259341"/>
      </dsp:txXfrm>
    </dsp:sp>
    <dsp:sp modelId="{03A3DB14-EFED-484C-A0B1-0234B00BCE99}">
      <dsp:nvSpPr>
        <dsp:cNvPr id="0" name=""/>
        <dsp:cNvSpPr/>
      </dsp:nvSpPr>
      <dsp:spPr>
        <a:xfrm rot="5400000">
          <a:off x="3802031" y="-3196705"/>
          <a:ext cx="561906" cy="69557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id-ID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Lapisan Masukkan (</a:t>
          </a:r>
          <a:r>
            <a:rPr kumimoji="0" lang="id-ID" sz="2000" b="1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Input Layer</a:t>
          </a:r>
          <a:r>
            <a:rPr kumimoji="0" lang="id-ID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)</a:t>
          </a:r>
          <a:endParaRPr lang="id-ID" sz="2000" kern="1200" dirty="0"/>
        </a:p>
      </dsp:txBody>
      <dsp:txXfrm rot="-5400000">
        <a:off x="605129" y="27627"/>
        <a:ext cx="6928280" cy="507046"/>
      </dsp:txXfrm>
    </dsp:sp>
    <dsp:sp modelId="{7F220A72-D6F4-40C6-ABD0-57892E7D76C8}">
      <dsp:nvSpPr>
        <dsp:cNvPr id="0" name=""/>
        <dsp:cNvSpPr/>
      </dsp:nvSpPr>
      <dsp:spPr>
        <a:xfrm rot="5400000">
          <a:off x="-129670" y="873757"/>
          <a:ext cx="864470" cy="605129"/>
        </a:xfrm>
        <a:prstGeom prst="chevron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dirty="0" smtClean="0"/>
            <a:t>2</a:t>
          </a:r>
          <a:endParaRPr lang="id-ID" sz="1700" kern="1200" dirty="0"/>
        </a:p>
      </dsp:txBody>
      <dsp:txXfrm rot="-5400000">
        <a:off x="1" y="1046652"/>
        <a:ext cx="605129" cy="259341"/>
      </dsp:txXfrm>
    </dsp:sp>
    <dsp:sp modelId="{DEA9E786-5A81-4161-9FEE-A0BAA55995E1}">
      <dsp:nvSpPr>
        <dsp:cNvPr id="0" name=""/>
        <dsp:cNvSpPr/>
      </dsp:nvSpPr>
      <dsp:spPr>
        <a:xfrm rot="5400000">
          <a:off x="3802031" y="-2452815"/>
          <a:ext cx="561906" cy="69557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id-ID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Lapisan Konvolusi (</a:t>
          </a:r>
          <a:r>
            <a:rPr kumimoji="0" lang="id-ID" sz="2000" b="1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Convolution Layer</a:t>
          </a:r>
          <a:r>
            <a:rPr kumimoji="0" lang="id-ID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)</a:t>
          </a:r>
          <a:endParaRPr lang="id-ID" sz="2000" kern="1200" dirty="0"/>
        </a:p>
      </dsp:txBody>
      <dsp:txXfrm rot="-5400000">
        <a:off x="605129" y="771517"/>
        <a:ext cx="6928280" cy="507046"/>
      </dsp:txXfrm>
    </dsp:sp>
    <dsp:sp modelId="{498A2BF5-878C-4DC2-AD24-5F317C82BCB3}">
      <dsp:nvSpPr>
        <dsp:cNvPr id="0" name=""/>
        <dsp:cNvSpPr/>
      </dsp:nvSpPr>
      <dsp:spPr>
        <a:xfrm rot="5400000">
          <a:off x="-129670" y="1617648"/>
          <a:ext cx="864470" cy="605129"/>
        </a:xfrm>
        <a:prstGeom prst="chevron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dirty="0" smtClean="0"/>
            <a:t>3</a:t>
          </a:r>
          <a:endParaRPr lang="id-ID" sz="1700" kern="1200" dirty="0"/>
        </a:p>
      </dsp:txBody>
      <dsp:txXfrm rot="-5400000">
        <a:off x="1" y="1790543"/>
        <a:ext cx="605129" cy="259341"/>
      </dsp:txXfrm>
    </dsp:sp>
    <dsp:sp modelId="{95700132-36FB-4463-9EBA-AFCB05AAC776}">
      <dsp:nvSpPr>
        <dsp:cNvPr id="0" name=""/>
        <dsp:cNvSpPr/>
      </dsp:nvSpPr>
      <dsp:spPr>
        <a:xfrm rot="5400000">
          <a:off x="3802031" y="-1708924"/>
          <a:ext cx="561906" cy="69557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id-ID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Lapisan Aktivasi (</a:t>
          </a:r>
          <a:r>
            <a:rPr kumimoji="0" lang="id-ID" sz="2000" b="1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Activation Layer</a:t>
          </a:r>
          <a:r>
            <a:rPr kumimoji="0" lang="id-ID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)</a:t>
          </a:r>
          <a:endParaRPr lang="id-ID" sz="2000" kern="1200" dirty="0"/>
        </a:p>
      </dsp:txBody>
      <dsp:txXfrm rot="-5400000">
        <a:off x="605129" y="1515408"/>
        <a:ext cx="6928280" cy="507046"/>
      </dsp:txXfrm>
    </dsp:sp>
    <dsp:sp modelId="{2B219F77-86F3-4CD7-BA18-CAEECA8C9878}">
      <dsp:nvSpPr>
        <dsp:cNvPr id="0" name=""/>
        <dsp:cNvSpPr/>
      </dsp:nvSpPr>
      <dsp:spPr>
        <a:xfrm rot="5400000">
          <a:off x="-129670" y="2361538"/>
          <a:ext cx="864470" cy="605129"/>
        </a:xfrm>
        <a:prstGeom prst="chevron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dirty="0" smtClean="0"/>
            <a:t>4</a:t>
          </a:r>
          <a:endParaRPr lang="id-ID" sz="1700" kern="1200" dirty="0"/>
        </a:p>
      </dsp:txBody>
      <dsp:txXfrm rot="-5400000">
        <a:off x="1" y="2534433"/>
        <a:ext cx="605129" cy="259341"/>
      </dsp:txXfrm>
    </dsp:sp>
    <dsp:sp modelId="{459F392A-7DBD-4AD5-86E8-7271939A944F}">
      <dsp:nvSpPr>
        <dsp:cNvPr id="0" name=""/>
        <dsp:cNvSpPr/>
      </dsp:nvSpPr>
      <dsp:spPr>
        <a:xfrm rot="5400000">
          <a:off x="3802031" y="-965034"/>
          <a:ext cx="561906" cy="69557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id-ID" sz="2000" b="1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Pooling Layer</a:t>
          </a:r>
          <a:endParaRPr lang="id-ID" sz="2000" kern="1200" dirty="0"/>
        </a:p>
      </dsp:txBody>
      <dsp:txXfrm rot="-5400000">
        <a:off x="605129" y="2259298"/>
        <a:ext cx="6928280" cy="507046"/>
      </dsp:txXfrm>
    </dsp:sp>
    <dsp:sp modelId="{4A2C17FE-275E-43F5-B52B-8542A7D9A007}">
      <dsp:nvSpPr>
        <dsp:cNvPr id="0" name=""/>
        <dsp:cNvSpPr/>
      </dsp:nvSpPr>
      <dsp:spPr>
        <a:xfrm rot="5400000">
          <a:off x="-129670" y="3105429"/>
          <a:ext cx="864470" cy="605129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dirty="0" smtClean="0"/>
            <a:t>5</a:t>
          </a:r>
          <a:endParaRPr lang="id-ID" sz="1700" kern="1200" dirty="0"/>
        </a:p>
      </dsp:txBody>
      <dsp:txXfrm rot="-5400000">
        <a:off x="1" y="3278324"/>
        <a:ext cx="605129" cy="259341"/>
      </dsp:txXfrm>
    </dsp:sp>
    <dsp:sp modelId="{5886E335-8BA6-4F9D-84EE-C3439A9340E6}">
      <dsp:nvSpPr>
        <dsp:cNvPr id="0" name=""/>
        <dsp:cNvSpPr/>
      </dsp:nvSpPr>
      <dsp:spPr>
        <a:xfrm rot="5400000">
          <a:off x="3802031" y="-221143"/>
          <a:ext cx="561906" cy="69557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id-ID" sz="2000" b="1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Fully</a:t>
          </a:r>
          <a:r>
            <a:rPr kumimoji="0" lang="id-ID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 </a:t>
          </a:r>
          <a:r>
            <a:rPr kumimoji="0" lang="id-ID" sz="2000" b="1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rPr>
            <a:t>Connected Layer</a:t>
          </a:r>
          <a:endParaRPr lang="id-ID" sz="2000" kern="1200" dirty="0"/>
        </a:p>
      </dsp:txBody>
      <dsp:txXfrm rot="-5400000">
        <a:off x="605129" y="3003189"/>
        <a:ext cx="6928280" cy="507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125BD-1AAD-4058-9E08-1A9D90E2BD2B}">
      <dsp:nvSpPr>
        <dsp:cNvPr id="0" name=""/>
        <dsp:cNvSpPr/>
      </dsp:nvSpPr>
      <dsp:spPr>
        <a:xfrm>
          <a:off x="2589" y="199670"/>
          <a:ext cx="2524627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900" b="1" kern="1200" dirty="0" smtClean="0"/>
            <a:t>Beras IR 64</a:t>
          </a:r>
          <a:endParaRPr lang="id-ID" sz="1900" kern="1200" dirty="0"/>
        </a:p>
      </dsp:txBody>
      <dsp:txXfrm>
        <a:off x="2589" y="199670"/>
        <a:ext cx="2524627" cy="547200"/>
      </dsp:txXfrm>
    </dsp:sp>
    <dsp:sp modelId="{3A838F36-9471-4A8A-9DF9-2B57241B15AC}">
      <dsp:nvSpPr>
        <dsp:cNvPr id="0" name=""/>
        <dsp:cNvSpPr/>
      </dsp:nvSpPr>
      <dsp:spPr>
        <a:xfrm>
          <a:off x="2589" y="746870"/>
          <a:ext cx="2524627" cy="24105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900" kern="1200" dirty="0" err="1" smtClean="0"/>
            <a:t>varietas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padi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sawah</a:t>
          </a:r>
          <a:r>
            <a:rPr lang="en-AU" sz="1900" kern="1200" dirty="0" smtClean="0"/>
            <a:t> yang </a:t>
          </a:r>
          <a:r>
            <a:rPr lang="en-AU" sz="1900" kern="1200" dirty="0" err="1" smtClean="0"/>
            <a:t>memiliki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bentuk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tegak</a:t>
          </a:r>
          <a:r>
            <a:rPr lang="en-AU" sz="1900" kern="1200" dirty="0" smtClean="0"/>
            <a:t>, </a:t>
          </a:r>
          <a:r>
            <a:rPr lang="en-AU" sz="1900" kern="1200" dirty="0" err="1" smtClean="0"/>
            <a:t>tinggi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sekitar</a:t>
          </a:r>
          <a:r>
            <a:rPr lang="en-AU" sz="1900" kern="1200" dirty="0" smtClean="0"/>
            <a:t> 115-126 cm</a:t>
          </a:r>
          <a:r>
            <a:rPr lang="id-ID" sz="1900" kern="1200" dirty="0" smtClean="0"/>
            <a:t>.</a:t>
          </a:r>
          <a:endParaRPr lang="id-ID" sz="1900" kern="1200" dirty="0"/>
        </a:p>
      </dsp:txBody>
      <dsp:txXfrm>
        <a:off x="2589" y="746870"/>
        <a:ext cx="2524627" cy="2410538"/>
      </dsp:txXfrm>
    </dsp:sp>
    <dsp:sp modelId="{C6D66112-CE87-4015-9928-DD5A216CDD29}">
      <dsp:nvSpPr>
        <dsp:cNvPr id="0" name=""/>
        <dsp:cNvSpPr/>
      </dsp:nvSpPr>
      <dsp:spPr>
        <a:xfrm>
          <a:off x="2880665" y="199670"/>
          <a:ext cx="2524627" cy="547200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900" b="1" kern="1200" dirty="0" smtClean="0"/>
            <a:t>Beras Basmathi</a:t>
          </a:r>
          <a:endParaRPr lang="id-ID" sz="1900" kern="1200" dirty="0"/>
        </a:p>
      </dsp:txBody>
      <dsp:txXfrm>
        <a:off x="2880665" y="199670"/>
        <a:ext cx="2524627" cy="547200"/>
      </dsp:txXfrm>
    </dsp:sp>
    <dsp:sp modelId="{F70ADE6E-5270-4A9B-9CD1-7C76A9F6A14B}">
      <dsp:nvSpPr>
        <dsp:cNvPr id="0" name=""/>
        <dsp:cNvSpPr/>
      </dsp:nvSpPr>
      <dsp:spPr>
        <a:xfrm>
          <a:off x="2880665" y="746870"/>
          <a:ext cx="2524627" cy="2410538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900" kern="1200" dirty="0" smtClean="0"/>
            <a:t>berasal dari negara india/pakistan, buliran beras ini panjang dan kecil.</a:t>
          </a:r>
          <a:endParaRPr lang="id-ID" sz="1900" kern="1200" dirty="0"/>
        </a:p>
      </dsp:txBody>
      <dsp:txXfrm>
        <a:off x="2880665" y="746870"/>
        <a:ext cx="2524627" cy="2410538"/>
      </dsp:txXfrm>
    </dsp:sp>
    <dsp:sp modelId="{02F97B95-3A8E-4E95-A7A8-4A7E8E98AA29}">
      <dsp:nvSpPr>
        <dsp:cNvPr id="0" name=""/>
        <dsp:cNvSpPr/>
      </dsp:nvSpPr>
      <dsp:spPr>
        <a:xfrm>
          <a:off x="5758740" y="199670"/>
          <a:ext cx="2524627" cy="547200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900" b="1" kern="1200" dirty="0" smtClean="0"/>
            <a:t>Beras Ketan</a:t>
          </a:r>
          <a:endParaRPr lang="id-ID" sz="1900" kern="1200" dirty="0"/>
        </a:p>
      </dsp:txBody>
      <dsp:txXfrm>
        <a:off x="5758740" y="199670"/>
        <a:ext cx="2524627" cy="547200"/>
      </dsp:txXfrm>
    </dsp:sp>
    <dsp:sp modelId="{BD668E42-BDB3-41FE-AC12-EF1136DA6122}">
      <dsp:nvSpPr>
        <dsp:cNvPr id="0" name=""/>
        <dsp:cNvSpPr/>
      </dsp:nvSpPr>
      <dsp:spPr>
        <a:xfrm>
          <a:off x="5758740" y="746870"/>
          <a:ext cx="2524627" cy="2410538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900" kern="1200" dirty="0" err="1" smtClean="0"/>
            <a:t>terdiri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dari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zat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pati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sekitar</a:t>
          </a:r>
          <a:r>
            <a:rPr lang="en-AU" sz="1900" kern="1200" dirty="0" smtClean="0"/>
            <a:t> 80-85% yang </a:t>
          </a:r>
          <a:r>
            <a:rPr lang="en-AU" sz="1900" kern="1200" dirty="0" err="1" smtClean="0"/>
            <a:t>terdapat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dalam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endosperma</a:t>
          </a:r>
          <a:r>
            <a:rPr lang="en-AU" sz="1900" kern="1200" dirty="0" smtClean="0"/>
            <a:t> yang </a:t>
          </a:r>
          <a:r>
            <a:rPr lang="en-AU" sz="1900" kern="1200" dirty="0" err="1" smtClean="0"/>
            <a:t>tersusun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oleh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granula-granula</a:t>
          </a:r>
          <a:r>
            <a:rPr lang="en-AU" sz="1900" kern="1200" dirty="0" smtClean="0"/>
            <a:t> </a:t>
          </a:r>
          <a:r>
            <a:rPr lang="en-AU" sz="1900" kern="1200" dirty="0" err="1" smtClean="0"/>
            <a:t>pati</a:t>
          </a:r>
          <a:r>
            <a:rPr lang="en-AU" sz="1900" kern="1200" dirty="0" smtClean="0"/>
            <a:t> yang </a:t>
          </a:r>
          <a:r>
            <a:rPr lang="en-AU" sz="1900" kern="1200" dirty="0" err="1" smtClean="0"/>
            <a:t>berukuran</a:t>
          </a:r>
          <a:r>
            <a:rPr lang="en-AU" sz="1900" kern="1200" dirty="0" smtClean="0"/>
            <a:t> 3-10 </a:t>
          </a:r>
          <a:r>
            <a:rPr lang="en-AU" sz="1900" kern="1200" dirty="0" err="1" smtClean="0"/>
            <a:t>milimikron</a:t>
          </a:r>
          <a:r>
            <a:rPr lang="id-ID" sz="1900" kern="1200" dirty="0" smtClean="0"/>
            <a:t>.</a:t>
          </a:r>
          <a:endParaRPr lang="id-ID" sz="1900" kern="1200" dirty="0"/>
        </a:p>
      </dsp:txBody>
      <dsp:txXfrm>
        <a:off x="5758740" y="746870"/>
        <a:ext cx="2524627" cy="2410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4" Type="http://schemas.openxmlformats.org/officeDocument/2006/relationships/image" Target="../media/image6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67.wmf"/><Relationship Id="rId1" Type="http://schemas.openxmlformats.org/officeDocument/2006/relationships/image" Target="../media/image63.wmf"/><Relationship Id="rId4" Type="http://schemas.openxmlformats.org/officeDocument/2006/relationships/image" Target="../media/image6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6" y="26064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1988840"/>
            <a:ext cx="4248472" cy="1008112"/>
          </a:xfrm>
        </p:spPr>
        <p:txBody>
          <a:bodyPr/>
          <a:lstStyle>
            <a:lvl1pPr marL="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7F3A-D7EB-4F02-B3F8-2CAA2016FD2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597D-F001-42AA-B049-77F609593251}" type="slidenum">
              <a:rPr lang="id-ID" smtClean="0"/>
              <a:t>‹#›</a:t>
            </a:fld>
            <a:endParaRPr lang="id-ID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4067944" y="4149080"/>
            <a:ext cx="4248472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514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35D-1720-48DC-94C0-3EA278ABBCF0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74FD5-006A-4054-8840-96D7026944B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363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47C6-7FF7-4700-ADDD-42947DA1D82D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F7BF-56F5-4E80-B538-EBC08716392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990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B7F3A-D7EB-4F02-B3F8-2CAA2016FD27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2597D-F001-42AA-B049-77F6095932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137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A235D-1720-48DC-94C0-3EA278ABBCF0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74FD5-006A-4054-8840-96D7026944B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575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747C6-7FF7-4700-ADDD-42947DA1D82D}" type="datetimeFigureOut">
              <a:rPr lang="id-ID" smtClean="0"/>
              <a:t>04/02/2020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1F7BF-56F5-4E80-B538-EBC08716392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260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45.png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4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1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66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65.wmf"/><Relationship Id="rId5" Type="http://schemas.openxmlformats.org/officeDocument/2006/relationships/image" Target="../media/image63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3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69.pn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68.wmf"/><Relationship Id="rId5" Type="http://schemas.openxmlformats.org/officeDocument/2006/relationships/image" Target="../media/image63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2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2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2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81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3.avi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media" Target="../media/media5.avi"/><Relationship Id="rId7" Type="http://schemas.openxmlformats.org/officeDocument/2006/relationships/image" Target="../media/image83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82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5.avi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816" y="289143"/>
            <a:ext cx="8596248" cy="1470025"/>
          </a:xfrm>
          <a:solidFill>
            <a:srgbClr val="009900">
              <a:alpha val="69804"/>
            </a:srgbClr>
          </a:solidFill>
          <a:ln w="28575">
            <a:solidFill>
              <a:srgbClr val="FFFF00"/>
            </a:solidFill>
          </a:ln>
        </p:spPr>
        <p:txBody>
          <a:bodyPr>
            <a:noAutofit/>
          </a:bodyPr>
          <a:lstStyle/>
          <a:p>
            <a:r>
              <a:rPr lang="id-ID" sz="3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Rancang Bangun Klasifikasi Varietas Beras Berdasarkan Citra Menggunakan Metode </a:t>
            </a:r>
            <a:r>
              <a:rPr lang="id-ID" sz="3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Convolutional Neural Network (CNN)</a:t>
            </a:r>
            <a:r>
              <a:rPr lang="id-ID" sz="3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Berbasis </a:t>
            </a:r>
            <a:r>
              <a:rPr lang="id-ID" sz="31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</a:t>
            </a:r>
            <a:endParaRPr lang="id-ID" sz="31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640" y="2708920"/>
            <a:ext cx="3528392" cy="1008112"/>
          </a:xfrm>
          <a:solidFill>
            <a:srgbClr val="66CCFF">
              <a:alpha val="74902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2500" lnSpcReduction="10000"/>
          </a:bodyPr>
          <a:lstStyle/>
          <a:p>
            <a:r>
              <a:rPr lang="id-ID" dirty="0" smtClean="0">
                <a:solidFill>
                  <a:srgbClr val="FFFF00"/>
                </a:solidFill>
              </a:rPr>
              <a:t>Seminar Hasil</a:t>
            </a:r>
          </a:p>
          <a:p>
            <a:r>
              <a:rPr lang="id-ID" dirty="0" smtClean="0">
                <a:solidFill>
                  <a:srgbClr val="FFFF00"/>
                </a:solidFill>
              </a:rPr>
              <a:t>Tugas Akhir</a:t>
            </a:r>
            <a:endParaRPr lang="id-ID" dirty="0">
              <a:solidFill>
                <a:srgbClr val="FFFF00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342328" y="3744328"/>
            <a:ext cx="3960440" cy="1008112"/>
          </a:xfrm>
          <a:prstGeom prst="rect">
            <a:avLst/>
          </a:prstGeom>
          <a:solidFill>
            <a:schemeClr val="accent6">
              <a:lumMod val="60000"/>
              <a:lumOff val="40000"/>
              <a:alpha val="74902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>
                <a:solidFill>
                  <a:schemeClr val="accent5">
                    <a:lumMod val="75000"/>
                  </a:schemeClr>
                </a:solidFill>
              </a:rPr>
              <a:t>Vidi Fitriansyah Hidarlan</a:t>
            </a:r>
          </a:p>
          <a:p>
            <a:r>
              <a:rPr lang="id-ID" dirty="0" smtClean="0">
                <a:solidFill>
                  <a:schemeClr val="accent5">
                    <a:lumMod val="75000"/>
                  </a:schemeClr>
                </a:solidFill>
              </a:rPr>
              <a:t>(H1A016042)</a:t>
            </a:r>
            <a:endParaRPr lang="id-ID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560" y="6269250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000" b="1" dirty="0" smtClean="0">
                <a:solidFill>
                  <a:schemeClr val="bg1"/>
                </a:solidFill>
                <a:latin typeface="BankGothic DJMM" pitchFamily="34" charset="0"/>
              </a:rPr>
              <a:t>Teknik Elektro – Universitas Jenderal Soedirman</a:t>
            </a:r>
            <a:endParaRPr lang="id-ID" sz="2000" dirty="0">
              <a:solidFill>
                <a:schemeClr val="bg1"/>
              </a:solidFill>
              <a:latin typeface="BankGothic DJM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3" grpId="1" uiExpand="1" build="p" animBg="1"/>
      <p:bldP spid="4" grpId="0" animBg="1"/>
      <p:bldP spid="4" grpId="1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245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d-ID" sz="2400" i="1" dirty="0" smtClean="0"/>
              <a:t>Convolutional </a:t>
            </a:r>
            <a:r>
              <a:rPr lang="id-ID" sz="2400" i="1" dirty="0"/>
              <a:t>Neural Network</a:t>
            </a:r>
            <a:r>
              <a:rPr lang="id-ID" sz="2400" dirty="0"/>
              <a:t> (CNN) adalah pengembangan dari </a:t>
            </a:r>
            <a:r>
              <a:rPr lang="id-ID" sz="2400" i="1" dirty="0"/>
              <a:t>Multilayer Perceptron</a:t>
            </a:r>
            <a:r>
              <a:rPr lang="id-ID" sz="2400" dirty="0"/>
              <a:t> (MLP) yang didesain untuk mengolah data dua </a:t>
            </a:r>
            <a:r>
              <a:rPr lang="id-ID" sz="2400" dirty="0" smtClean="0"/>
              <a:t>dimensi [3]. </a:t>
            </a:r>
            <a:r>
              <a:rPr lang="id-ID" sz="2400" dirty="0"/>
              <a:t>CNN termasuk dalam jenis </a:t>
            </a:r>
            <a:r>
              <a:rPr lang="id-ID" sz="2400" i="1" dirty="0"/>
              <a:t>Deep Neural Network</a:t>
            </a:r>
            <a:r>
              <a:rPr lang="id-ID" sz="2400" dirty="0"/>
              <a:t> karena kedalaman jaringan yang tinggi dan banyak diaplikasikan pada data </a:t>
            </a:r>
            <a:r>
              <a:rPr lang="id-ID" sz="2400" dirty="0" smtClean="0"/>
              <a:t>citra [4].</a:t>
            </a:r>
          </a:p>
          <a:p>
            <a:pPr marL="0" indent="0" algn="just">
              <a:buNone/>
            </a:pPr>
            <a:endParaRPr lang="id-ID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CONVOLUTIONAL NEURAL NETWORK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3075" name="Picture 3" descr="CNN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1793"/>
            <a:ext cx="6940064" cy="233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51721" y="6093296"/>
            <a:ext cx="3867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/>
              <a:t>Alur proses CNN dalam mengolah citra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182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04056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id-ID" sz="2400" b="1" dirty="0" smtClean="0"/>
              <a:t>Konsep CNN</a:t>
            </a:r>
          </a:p>
          <a:p>
            <a:pPr marL="0" indent="0" algn="just">
              <a:buNone/>
            </a:pPr>
            <a:r>
              <a:rPr lang="id-ID" sz="2400" dirty="0"/>
              <a:t>Cara kerja CNN memiliki kesamaan pada MLP, namun dalam CNN setiap neuron dipresentasikan dalam bentuk dua dimensi, tidak seperti MLP yang    setiap neuron hanya berukuran satu dimensi</a:t>
            </a:r>
            <a:r>
              <a:rPr lang="id-ID" sz="2400" dirty="0" smtClean="0"/>
              <a:t>.</a:t>
            </a:r>
          </a:p>
          <a:p>
            <a:pPr marL="0" indent="0" algn="just">
              <a:buNone/>
            </a:pPr>
            <a:endParaRPr lang="id-ID" sz="2400" dirty="0"/>
          </a:p>
          <a:p>
            <a:pPr marL="0" indent="0" algn="just">
              <a:buNone/>
            </a:pPr>
            <a:endParaRPr lang="id-ID" sz="2400" dirty="0" smtClean="0"/>
          </a:p>
          <a:p>
            <a:pPr marL="0" indent="0" algn="just">
              <a:buNone/>
            </a:pPr>
            <a:endParaRPr lang="id-ID" sz="2400" dirty="0"/>
          </a:p>
          <a:p>
            <a:pPr marL="0" indent="0" algn="just">
              <a:buNone/>
            </a:pPr>
            <a:endParaRPr lang="id-ID" sz="2400" dirty="0" smtClean="0"/>
          </a:p>
          <a:p>
            <a:pPr marL="0" indent="0" algn="just">
              <a:buNone/>
            </a:pPr>
            <a:endParaRPr lang="id-ID" sz="2400" dirty="0" smtClean="0"/>
          </a:p>
          <a:p>
            <a:pPr marL="0" indent="0" algn="just">
              <a:buNone/>
            </a:pPr>
            <a:r>
              <a:rPr lang="id-ID" sz="2400" dirty="0" smtClean="0"/>
              <a:t>Karena </a:t>
            </a:r>
            <a:r>
              <a:rPr lang="id-ID" sz="2400" dirty="0"/>
              <a:t>sifat proses konvolusi, maka CNN hanya dapat digunakan pada data yang memiliki struktur dua dimensi seperti citra dan suara.</a:t>
            </a:r>
            <a:endParaRPr lang="id-ID" sz="2400" dirty="0" smtClean="0"/>
          </a:p>
          <a:p>
            <a:pPr algn="just">
              <a:buFont typeface="Wingdings" pitchFamily="2" charset="2"/>
              <a:buChar char="Ø"/>
            </a:pPr>
            <a:endParaRPr lang="id-ID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CONVOLUTIONAL NEURAL NETWORK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409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3888432" cy="187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12" y="3217868"/>
            <a:ext cx="3010688" cy="186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65324" y="5157192"/>
            <a:ext cx="266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/>
              <a:t>Arsitektur MLP sederhana</a:t>
            </a:r>
            <a:endParaRPr lang="id-ID" dirty="0"/>
          </a:p>
        </p:txBody>
      </p:sp>
      <p:sp>
        <p:nvSpPr>
          <p:cNvPr id="6" name="Rectangle 5"/>
          <p:cNvSpPr/>
          <p:nvPr/>
        </p:nvSpPr>
        <p:spPr>
          <a:xfrm>
            <a:off x="5280458" y="5157192"/>
            <a:ext cx="2773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/>
              <a:t>Proses konvolusi pada CNN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856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  <p:bldP spid="5" grpId="1"/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smtClean="0">
                <a:solidFill>
                  <a:srgbClr val="009900"/>
                </a:solidFill>
                <a:latin typeface="Franklin Gothic Medium Cond" pitchFamily="34" charset="0"/>
              </a:rPr>
              <a:t>CONVOLUTIONAL NEURAL NETWORK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914" y="1772816"/>
            <a:ext cx="8285244" cy="4707905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57200" y="1772816"/>
            <a:ext cx="8285958" cy="4779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Arsitektur Jaringan CNN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CNN memiliki lima komponen </a:t>
            </a:r>
            <a:r>
              <a:rPr kumimoji="0" lang="id-ID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  <a:r>
              <a:rPr kumimoji="0" lang="id-ID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utama yaitu sebagai berikut:</a:t>
            </a:r>
          </a:p>
          <a:p>
            <a:pPr marL="800100" lvl="1" indent="-342900" algn="just">
              <a:spcAft>
                <a:spcPts val="600"/>
              </a:spcAft>
              <a:buClrTx/>
            </a:pPr>
            <a:endParaRPr kumimoji="0" lang="id-ID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lvl="1" indent="-342900" algn="just">
              <a:spcAft>
                <a:spcPts val="600"/>
              </a:spcAft>
              <a:buClrTx/>
            </a:pPr>
            <a:endParaRPr kumimoji="0" lang="id-ID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lvl="1" indent="-342900" algn="just">
              <a:spcAft>
                <a:spcPts val="600"/>
              </a:spcAft>
              <a:buClrTx/>
            </a:pPr>
            <a:endParaRPr kumimoji="0" lang="id-ID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lvl="3" indent="-342900" algn="just">
              <a:spcAft>
                <a:spcPts val="600"/>
              </a:spcAft>
              <a:buClrTx/>
            </a:pPr>
            <a:endParaRPr kumimoji="0" lang="id-ID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lvl="1" indent="-342900" algn="just">
              <a:spcAft>
                <a:spcPts val="600"/>
              </a:spcAft>
              <a:buClrTx/>
            </a:pPr>
            <a:endParaRPr kumimoji="0" lang="id-ID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8782926"/>
              </p:ext>
            </p:extLst>
          </p:nvPr>
        </p:nvGraphicFramePr>
        <p:xfrm>
          <a:off x="827584" y="2612910"/>
          <a:ext cx="7560840" cy="384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703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Graphic spid="2" grpId="0">
        <p:bldAsOne/>
      </p:bldGraphic>
      <p:bldGraphic spid="2" grpId="1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68552"/>
          </a:xfrm>
        </p:spPr>
        <p:txBody>
          <a:bodyPr>
            <a:normAutofit/>
          </a:bodyPr>
          <a:lstStyle/>
          <a:p>
            <a:pPr algn="just"/>
            <a:r>
              <a:rPr lang="id-ID" sz="2000" b="1" dirty="0">
                <a:solidFill>
                  <a:srgbClr val="000000"/>
                </a:solidFill>
                <a:latin typeface="Arial"/>
              </a:rPr>
              <a:t>Lapisan Konvolusi (</a:t>
            </a:r>
            <a:r>
              <a:rPr lang="id-ID" sz="2000" b="1" i="1" dirty="0">
                <a:solidFill>
                  <a:srgbClr val="000000"/>
                </a:solidFill>
                <a:latin typeface="Arial"/>
              </a:rPr>
              <a:t>Convolution Layer</a:t>
            </a:r>
            <a:r>
              <a:rPr lang="id-ID" sz="2000" b="1" dirty="0">
                <a:solidFill>
                  <a:srgbClr val="000000"/>
                </a:solidFill>
                <a:latin typeface="Arial"/>
              </a:rPr>
              <a:t>)</a:t>
            </a:r>
            <a:endParaRPr lang="id-ID" sz="2000" b="1" dirty="0" smtClean="0">
              <a:solidFill>
                <a:srgbClr val="000000"/>
              </a:solidFill>
              <a:latin typeface="Arial"/>
            </a:endParaRPr>
          </a:p>
          <a:p>
            <a:pPr marL="0" indent="0" algn="just">
              <a:buNone/>
            </a:pPr>
            <a:endParaRPr lang="id-ID" sz="1800" dirty="0" smtClean="0"/>
          </a:p>
          <a:p>
            <a:pPr marL="0" indent="0" algn="just">
              <a:buNone/>
            </a:pPr>
            <a:endParaRPr lang="id-ID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smtClean="0">
                <a:solidFill>
                  <a:srgbClr val="009900"/>
                </a:solidFill>
                <a:latin typeface="Franklin Gothic Medium Cond" pitchFamily="34" charset="0"/>
              </a:rPr>
              <a:t>CONVOLUTIONAL NEURAL NETWORK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3170" y="2101228"/>
            <a:ext cx="3965060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lvl="0" algn="just">
              <a:spcBef>
                <a:spcPct val="20000"/>
              </a:spcBef>
            </a:pPr>
            <a:r>
              <a:rPr lang="id-ID" i="1" dirty="0">
                <a:solidFill>
                  <a:prstClr val="black"/>
                </a:solidFill>
              </a:rPr>
              <a:t>Hyperparameter</a:t>
            </a:r>
            <a:r>
              <a:rPr lang="id-ID" dirty="0">
                <a:solidFill>
                  <a:prstClr val="black"/>
                </a:solidFill>
              </a:rPr>
              <a:t> pada </a:t>
            </a:r>
            <a:r>
              <a:rPr lang="id-ID" i="1" dirty="0">
                <a:solidFill>
                  <a:prstClr val="black"/>
                </a:solidFill>
              </a:rPr>
              <a:t>convolution layer</a:t>
            </a:r>
            <a:r>
              <a:rPr lang="id-ID" dirty="0">
                <a:solidFill>
                  <a:prstClr val="black"/>
                </a:solidFill>
              </a:rPr>
              <a:t>:</a:t>
            </a:r>
          </a:p>
          <a:p>
            <a:pPr marL="342900" lvl="0" indent="-342900" algn="just">
              <a:spcBef>
                <a:spcPct val="20000"/>
              </a:spcBef>
              <a:buFont typeface="Wingdings" pitchFamily="2" charset="2"/>
              <a:buChar char="§"/>
            </a:pPr>
            <a:r>
              <a:rPr lang="id-ID" i="1" dirty="0">
                <a:solidFill>
                  <a:prstClr val="black"/>
                </a:solidFill>
              </a:rPr>
              <a:t>Depth</a:t>
            </a:r>
            <a:r>
              <a:rPr lang="id-ID" dirty="0">
                <a:solidFill>
                  <a:prstClr val="black"/>
                </a:solidFill>
              </a:rPr>
              <a:t> (kedalaman)</a:t>
            </a:r>
          </a:p>
          <a:p>
            <a:pPr marL="342900" lvl="0" indent="-342900" algn="just">
              <a:spcBef>
                <a:spcPct val="20000"/>
              </a:spcBef>
              <a:buFont typeface="Wingdings" pitchFamily="2" charset="2"/>
              <a:buChar char="§"/>
            </a:pPr>
            <a:r>
              <a:rPr lang="id-ID" i="1" dirty="0">
                <a:solidFill>
                  <a:prstClr val="black"/>
                </a:solidFill>
              </a:rPr>
              <a:t>Stride</a:t>
            </a:r>
            <a:r>
              <a:rPr lang="id-ID" dirty="0">
                <a:solidFill>
                  <a:prstClr val="black"/>
                </a:solidFill>
              </a:rPr>
              <a:t> (langkah</a:t>
            </a:r>
          </a:p>
          <a:p>
            <a:pPr marL="342900" lvl="0" indent="-342900" algn="just">
              <a:spcBef>
                <a:spcPct val="20000"/>
              </a:spcBef>
              <a:buFont typeface="Wingdings" pitchFamily="2" charset="2"/>
              <a:buChar char="§"/>
            </a:pPr>
            <a:r>
              <a:rPr lang="id-ID" i="1" dirty="0" smtClean="0">
                <a:solidFill>
                  <a:prstClr val="black"/>
                </a:solidFill>
              </a:rPr>
              <a:t>Padding</a:t>
            </a:r>
          </a:p>
          <a:p>
            <a:pPr marL="342900" lvl="0" indent="-342900" algn="just">
              <a:spcBef>
                <a:spcPct val="20000"/>
              </a:spcBef>
              <a:buFont typeface="Wingdings" pitchFamily="2" charset="2"/>
              <a:buChar char="§"/>
            </a:pPr>
            <a:endParaRPr lang="id-ID" i="1" dirty="0">
              <a:solidFill>
                <a:prstClr val="black"/>
              </a:solidFill>
            </a:endParaRPr>
          </a:p>
          <a:p>
            <a:pPr lvl="0" algn="just">
              <a:spcBef>
                <a:spcPct val="20000"/>
              </a:spcBef>
            </a:pPr>
            <a:endParaRPr lang="id-ID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08230" y="2101228"/>
            <a:ext cx="4178570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id-ID" dirty="0"/>
              <a:t>Dimensi </a:t>
            </a:r>
            <a:r>
              <a:rPr lang="id-ID" i="1" dirty="0"/>
              <a:t>feature</a:t>
            </a:r>
            <a:r>
              <a:rPr lang="id-ID" dirty="0"/>
              <a:t> </a:t>
            </a:r>
            <a:r>
              <a:rPr lang="id-ID" i="1" dirty="0"/>
              <a:t>map</a:t>
            </a:r>
            <a:r>
              <a:rPr lang="id-ID" dirty="0"/>
              <a:t> dihitung menggunakan persamaan </a:t>
            </a:r>
            <a:r>
              <a:rPr lang="id-ID" dirty="0" smtClean="0"/>
              <a:t>:</a:t>
            </a:r>
          </a:p>
          <a:p>
            <a:pPr algn="just"/>
            <a:endParaRPr lang="id-ID" dirty="0"/>
          </a:p>
          <a:p>
            <a:pPr algn="just"/>
            <a:endParaRPr lang="id-ID" dirty="0" smtClean="0"/>
          </a:p>
          <a:p>
            <a:pPr algn="just"/>
            <a:endParaRPr lang="id-ID" dirty="0" smtClean="0"/>
          </a:p>
          <a:p>
            <a:pPr algn="just"/>
            <a:endParaRPr lang="id-ID" dirty="0"/>
          </a:p>
          <a:p>
            <a:pPr algn="just"/>
            <a:endParaRPr lang="id-ID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282" y="2791874"/>
            <a:ext cx="1505622" cy="376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87" b="23246"/>
          <a:stretch/>
        </p:blipFill>
        <p:spPr bwMode="auto">
          <a:xfrm>
            <a:off x="6375819" y="2676221"/>
            <a:ext cx="2300637" cy="132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08643"/>
              </p:ext>
            </p:extLst>
          </p:nvPr>
        </p:nvGraphicFramePr>
        <p:xfrm>
          <a:off x="685509" y="4328516"/>
          <a:ext cx="194421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843"/>
                <a:gridCol w="388843"/>
                <a:gridCol w="388843"/>
                <a:gridCol w="388843"/>
                <a:gridCol w="3888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033412"/>
              </p:ext>
            </p:extLst>
          </p:nvPr>
        </p:nvGraphicFramePr>
        <p:xfrm>
          <a:off x="4134692" y="4677002"/>
          <a:ext cx="11665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843"/>
                <a:gridCol w="388843"/>
                <a:gridCol w="3888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0</a:t>
                      </a:r>
                      <a:endParaRPr lang="id-ID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54" name="Rectangle 53"/>
          <p:cNvSpPr/>
          <p:nvPr/>
        </p:nvSpPr>
        <p:spPr>
          <a:xfrm>
            <a:off x="1067483" y="6200724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/>
              <a:t>Input </a:t>
            </a:r>
            <a:r>
              <a:rPr lang="id-ID" b="1" dirty="0" smtClean="0"/>
              <a:t>(5x5)</a:t>
            </a:r>
            <a:endParaRPr lang="id-ID" dirty="0"/>
          </a:p>
        </p:txBody>
      </p:sp>
      <p:sp>
        <p:nvSpPr>
          <p:cNvPr id="55" name="Rectangle 54"/>
          <p:cNvSpPr/>
          <p:nvPr/>
        </p:nvSpPr>
        <p:spPr>
          <a:xfrm>
            <a:off x="3658230" y="5827065"/>
            <a:ext cx="213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/>
              <a:t>Filter</a:t>
            </a:r>
            <a:r>
              <a:rPr lang="id-ID" b="1" dirty="0" smtClean="0"/>
              <a:t> (3x3), S=1, P=0</a:t>
            </a:r>
            <a:endParaRPr lang="id-ID" i="1" dirty="0"/>
          </a:p>
        </p:txBody>
      </p:sp>
      <p:sp>
        <p:nvSpPr>
          <p:cNvPr id="56" name="Rectangle 55"/>
          <p:cNvSpPr/>
          <p:nvPr/>
        </p:nvSpPr>
        <p:spPr>
          <a:xfrm>
            <a:off x="2989765" y="5048596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dirty="0" smtClean="0"/>
              <a:t>X(</a:t>
            </a:r>
            <a:r>
              <a:rPr lang="id-ID" i="1" dirty="0" smtClean="0"/>
              <a:t>dot</a:t>
            </a:r>
            <a:r>
              <a:rPr lang="id-ID" dirty="0" smtClean="0"/>
              <a:t>)</a:t>
            </a:r>
            <a:endParaRPr lang="id-ID" dirty="0"/>
          </a:p>
        </p:txBody>
      </p:sp>
      <p:sp>
        <p:nvSpPr>
          <p:cNvPr id="57" name="Rectangle 56"/>
          <p:cNvSpPr/>
          <p:nvPr/>
        </p:nvSpPr>
        <p:spPr>
          <a:xfrm>
            <a:off x="5790168" y="504859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dirty="0" smtClean="0"/>
              <a:t>=</a:t>
            </a:r>
            <a:endParaRPr lang="id-ID" dirty="0"/>
          </a:p>
        </p:txBody>
      </p:sp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00865"/>
              </p:ext>
            </p:extLst>
          </p:nvPr>
        </p:nvGraphicFramePr>
        <p:xfrm>
          <a:off x="6561906" y="4677002"/>
          <a:ext cx="11665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843"/>
                <a:gridCol w="388843"/>
                <a:gridCol w="388843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59" name="Rectangle 58"/>
          <p:cNvSpPr/>
          <p:nvPr/>
        </p:nvSpPr>
        <p:spPr>
          <a:xfrm>
            <a:off x="5613886" y="5794798"/>
            <a:ext cx="3062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/>
              <a:t>Output</a:t>
            </a:r>
            <a:r>
              <a:rPr lang="id-ID" b="1" dirty="0" smtClean="0"/>
              <a:t> (3x3)</a:t>
            </a:r>
            <a:endParaRPr lang="id-ID" b="1" i="1" dirty="0" smtClean="0"/>
          </a:p>
          <a:p>
            <a:pPr algn="ctr"/>
            <a:r>
              <a:rPr lang="id-ID" b="1" i="1" dirty="0" smtClean="0"/>
              <a:t>(activation map/feature map)</a:t>
            </a:r>
            <a:endParaRPr lang="id-ID" i="1" dirty="0"/>
          </a:p>
        </p:txBody>
      </p:sp>
      <p:sp>
        <p:nvSpPr>
          <p:cNvPr id="60" name="Rectangle 59"/>
          <p:cNvSpPr/>
          <p:nvPr/>
        </p:nvSpPr>
        <p:spPr>
          <a:xfrm>
            <a:off x="683568" y="4328516"/>
            <a:ext cx="1152128" cy="1106242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61" name="Straight Connector 60"/>
          <p:cNvCxnSpPr/>
          <p:nvPr/>
        </p:nvCxnSpPr>
        <p:spPr>
          <a:xfrm>
            <a:off x="1835696" y="4328516"/>
            <a:ext cx="2304256" cy="360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848308" y="5434758"/>
            <a:ext cx="2304256" cy="360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579598" y="4678441"/>
            <a:ext cx="360040" cy="370155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4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83298" y="4328516"/>
            <a:ext cx="1152128" cy="1106242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65" name="Straight Connector 64"/>
          <p:cNvCxnSpPr/>
          <p:nvPr/>
        </p:nvCxnSpPr>
        <p:spPr>
          <a:xfrm>
            <a:off x="2235426" y="4328516"/>
            <a:ext cx="1904526" cy="3499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248038" y="5434758"/>
            <a:ext cx="1891914" cy="360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965680" y="4678441"/>
            <a:ext cx="360040" cy="370155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3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75656" y="4328516"/>
            <a:ext cx="1152128" cy="1106242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69" name="Straight Connector 68"/>
          <p:cNvCxnSpPr/>
          <p:nvPr/>
        </p:nvCxnSpPr>
        <p:spPr>
          <a:xfrm>
            <a:off x="2627784" y="4328516"/>
            <a:ext cx="1512168" cy="3499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40396" y="5434758"/>
            <a:ext cx="1499556" cy="360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358038" y="4678441"/>
            <a:ext cx="360040" cy="370155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97216" y="4713986"/>
            <a:ext cx="1152128" cy="1106242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1849344" y="4678441"/>
            <a:ext cx="2290608" cy="35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861956" y="5794798"/>
            <a:ext cx="2277996" cy="254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579598" y="5050263"/>
            <a:ext cx="360040" cy="370155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2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083298" y="4707146"/>
            <a:ext cx="1152128" cy="1106242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2235426" y="4671601"/>
            <a:ext cx="1904526" cy="35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248038" y="5787958"/>
            <a:ext cx="1891914" cy="254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965680" y="5043423"/>
            <a:ext cx="360040" cy="370155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4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475656" y="4707997"/>
            <a:ext cx="1152128" cy="1106242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627784" y="4671601"/>
            <a:ext cx="1512168" cy="363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2640396" y="5788809"/>
            <a:ext cx="1499556" cy="254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7358038" y="5044274"/>
            <a:ext cx="360040" cy="370155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3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3568" y="5079775"/>
            <a:ext cx="1152128" cy="1106242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1835696" y="4671601"/>
            <a:ext cx="2304256" cy="408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848308" y="5788809"/>
            <a:ext cx="2291644" cy="3972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579598" y="5429700"/>
            <a:ext cx="360040" cy="370155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2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83298" y="5081444"/>
            <a:ext cx="1152128" cy="1106242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2221778" y="4671601"/>
            <a:ext cx="1918174" cy="4098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234390" y="5788809"/>
            <a:ext cx="1905562" cy="39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965680" y="5431369"/>
            <a:ext cx="360040" cy="370155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3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475656" y="5077301"/>
            <a:ext cx="1152128" cy="1106242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2614136" y="4667458"/>
            <a:ext cx="1525816" cy="4098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2626748" y="5788809"/>
            <a:ext cx="1513204" cy="394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7358038" y="5427226"/>
            <a:ext cx="360040" cy="370155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4</a:t>
            </a: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5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" dur="50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4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5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50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0" dur="50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50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6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000"/>
                            </p:stCondLst>
                            <p:childTnLst>
                              <p:par>
                                <p:cTn id="1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000"/>
                            </p:stCondLst>
                            <p:childTnLst>
                              <p:par>
                                <p:cTn id="1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000"/>
                            </p:stCondLst>
                            <p:childTnLst>
                              <p:par>
                                <p:cTn id="1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000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0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00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2" dur="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3" dur="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50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0"/>
                            </p:stCondLst>
                            <p:childTnLst>
                              <p:par>
                                <p:cTn id="1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0"/>
                            </p:stCondLst>
                            <p:childTnLst>
                              <p:par>
                                <p:cTn id="1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0"/>
                            </p:stCondLst>
                            <p:childTnLst>
                              <p:par>
                                <p:cTn id="1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7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8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9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6000"/>
                            </p:stCondLst>
                            <p:childTnLst>
                              <p:par>
                                <p:cTn id="2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0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6000"/>
                            </p:stCondLst>
                            <p:childTnLst>
                              <p:par>
                                <p:cTn id="20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6000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6000"/>
                            </p:stCondLst>
                            <p:childTnLst>
                              <p:par>
                                <p:cTn id="2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50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4" dur="50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5" dur="50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50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000"/>
                            </p:stCondLst>
                            <p:childTnLst>
                              <p:par>
                                <p:cTn id="2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7000"/>
                            </p:stCondLst>
                            <p:childTnLst>
                              <p:par>
                                <p:cTn id="2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00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700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9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0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1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2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8000"/>
                            </p:stCondLst>
                            <p:childTnLst>
                              <p:par>
                                <p:cTn id="25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000"/>
                            </p:stCondLst>
                            <p:childTnLst>
                              <p:par>
                                <p:cTn id="2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8000"/>
                            </p:stCondLst>
                            <p:childTnLst>
                              <p:par>
                                <p:cTn id="2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80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8000"/>
                            </p:stCondLst>
                            <p:childTnLst>
                              <p:par>
                                <p:cTn id="2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8000"/>
                            </p:stCondLst>
                            <p:childTnLst>
                              <p:par>
                                <p:cTn id="2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5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6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7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8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9000"/>
                            </p:stCondLst>
                            <p:childTnLst>
                              <p:par>
                                <p:cTn id="28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9000"/>
                            </p:stCondLst>
                            <p:childTnLst>
                              <p:par>
                                <p:cTn id="2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9000"/>
                            </p:stCondLst>
                            <p:childTnLst>
                              <p:par>
                                <p:cTn id="2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1" grpId="0" animBg="1"/>
      <p:bldP spid="51" grpId="1" animBg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9" grpId="0"/>
      <p:bldP spid="59" grpId="1"/>
      <p:bldP spid="60" grpId="0" animBg="1"/>
      <p:bldP spid="60" grpId="1" animBg="1"/>
      <p:bldP spid="60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5" grpId="0" animBg="1"/>
      <p:bldP spid="95" grpId="1" animBg="1"/>
      <p:bldP spid="9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7279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id-ID" sz="2000" b="1" dirty="0">
                <a:solidFill>
                  <a:srgbClr val="000000"/>
                </a:solidFill>
                <a:latin typeface="Arial"/>
              </a:rPr>
              <a:t>Lapisan Aktivasi (</a:t>
            </a:r>
            <a:r>
              <a:rPr lang="id-ID" sz="2000" b="1" i="1" dirty="0">
                <a:solidFill>
                  <a:srgbClr val="000000"/>
                </a:solidFill>
                <a:latin typeface="Arial"/>
              </a:rPr>
              <a:t>Activation Layer</a:t>
            </a:r>
            <a:r>
              <a:rPr lang="id-ID" sz="2000" b="1" dirty="0" smtClean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0" indent="0" algn="just">
              <a:buNone/>
            </a:pPr>
            <a:r>
              <a:rPr lang="id-ID" sz="2000" i="1" dirty="0" smtClean="0"/>
              <a:t>Activation</a:t>
            </a:r>
            <a:r>
              <a:rPr lang="id-ID" sz="2000" dirty="0" smtClean="0"/>
              <a:t> </a:t>
            </a:r>
            <a:r>
              <a:rPr lang="id-ID" sz="2000" i="1" dirty="0"/>
              <a:t>Layer</a:t>
            </a:r>
            <a:r>
              <a:rPr lang="id-ID" sz="2000" dirty="0"/>
              <a:t> adalah </a:t>
            </a:r>
            <a:r>
              <a:rPr lang="id-ID" sz="2000" i="1" dirty="0"/>
              <a:t>layer</a:t>
            </a:r>
            <a:r>
              <a:rPr lang="id-ID" sz="2000" dirty="0"/>
              <a:t> dimana </a:t>
            </a:r>
            <a:r>
              <a:rPr lang="id-ID" sz="2000" i="1" dirty="0"/>
              <a:t>feature</a:t>
            </a:r>
            <a:r>
              <a:rPr lang="id-ID" sz="2000" dirty="0"/>
              <a:t> </a:t>
            </a:r>
            <a:r>
              <a:rPr lang="id-ID" sz="2000" i="1" dirty="0"/>
              <a:t>map</a:t>
            </a:r>
            <a:r>
              <a:rPr lang="id-ID" sz="2000" dirty="0"/>
              <a:t> dimasukkan ke dalam fungsi </a:t>
            </a:r>
            <a:r>
              <a:rPr lang="id-ID" sz="2000" dirty="0" smtClean="0"/>
              <a:t>aktivasi [6]. </a:t>
            </a:r>
            <a:r>
              <a:rPr lang="id-ID" sz="2000" dirty="0"/>
              <a:t>Fungsi aktivasi digunakan untuk mengubah nilai-nilai pada </a:t>
            </a:r>
            <a:r>
              <a:rPr lang="id-ID" sz="2000" i="1" dirty="0"/>
              <a:t>feature</a:t>
            </a:r>
            <a:r>
              <a:rPr lang="id-ID" sz="2000" dirty="0"/>
              <a:t> </a:t>
            </a:r>
            <a:r>
              <a:rPr lang="id-ID" sz="2000" i="1" dirty="0"/>
              <a:t>map</a:t>
            </a:r>
            <a:r>
              <a:rPr lang="id-ID" sz="2000" dirty="0"/>
              <a:t> pada jangkauan tertentu sesuai dengan fungsi aktivasi yang digunakan yang bertujuan untuk meneruskan nilai yang menampilkan fitur dominan dari citra yang masuk ke </a:t>
            </a:r>
            <a:r>
              <a:rPr lang="id-ID" sz="2000" i="1" dirty="0"/>
              <a:t>layer</a:t>
            </a:r>
            <a:r>
              <a:rPr lang="id-ID" sz="2000" dirty="0"/>
              <a:t> berikutnya</a:t>
            </a:r>
            <a:r>
              <a:rPr lang="id-ID" sz="2000" dirty="0" smtClean="0"/>
              <a:t>. Fungsi aktivasi yang digunakan pada penelitian ini yaitu  fungsi aktivasi ReLU dan </a:t>
            </a:r>
            <a:r>
              <a:rPr lang="id-ID" sz="2000" i="1" dirty="0" smtClean="0"/>
              <a:t>Softmax</a:t>
            </a:r>
            <a:r>
              <a:rPr lang="id-ID" sz="2000" dirty="0" smtClean="0"/>
              <a:t>.: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smtClean="0">
                <a:solidFill>
                  <a:srgbClr val="009900"/>
                </a:solidFill>
                <a:latin typeface="Franklin Gothic Medium Cond" pitchFamily="34" charset="0"/>
              </a:rPr>
              <a:t>CONVOLUTIONAL NEURAL NETWORK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22" y="4525593"/>
            <a:ext cx="3090014" cy="185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05922" y="4046581"/>
            <a:ext cx="309001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dirty="0" smtClean="0"/>
              <a:t>Fungsi aktivasi ReLU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3621" y="4045337"/>
            <a:ext cx="33047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dirty="0" smtClean="0"/>
              <a:t>Fungsi aktivasi </a:t>
            </a:r>
            <a:r>
              <a:rPr lang="id-ID" i="1" dirty="0" smtClean="0"/>
              <a:t>Softmax</a:t>
            </a:r>
            <a:endParaRPr lang="id-ID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98" y="4876542"/>
            <a:ext cx="1483175" cy="7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60373" y="5052517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i="1" dirty="0" smtClean="0">
                <a:latin typeface="Times New Roman" pitchFamily="18" charset="0"/>
                <a:cs typeface="Times New Roman" pitchFamily="18" charset="0"/>
              </a:rPr>
              <a:t>,  untuk </a:t>
            </a:r>
            <a:r>
              <a:rPr lang="id-ID" i="1" dirty="0">
                <a:latin typeface="Times New Roman" pitchFamily="18" charset="0"/>
                <a:cs typeface="Times New Roman" pitchFamily="18" charset="0"/>
              </a:rPr>
              <a:t>i = 1, 2, 3, ... , k</a:t>
            </a:r>
            <a:endParaRPr lang="id-ID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12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" grpId="1" uiExpand="1" build="p" animBg="1"/>
      <p:bldP spid="5" grpId="0" animBg="1"/>
      <p:bldP spid="5" grpId="1" animBg="1"/>
      <p:bldP spid="6" grpId="0" animBg="1"/>
      <p:bldP spid="6" grpId="1" animBg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/>
          <p:cNvCxnSpPr/>
          <p:nvPr/>
        </p:nvCxnSpPr>
        <p:spPr>
          <a:xfrm>
            <a:off x="3422708" y="4736291"/>
            <a:ext cx="867472" cy="835368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325588" y="5618097"/>
            <a:ext cx="792088" cy="0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19376" y="3782185"/>
            <a:ext cx="792088" cy="0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24536"/>
          </a:xfrm>
        </p:spPr>
        <p:txBody>
          <a:bodyPr>
            <a:normAutofit/>
          </a:bodyPr>
          <a:lstStyle/>
          <a:p>
            <a:pPr algn="just"/>
            <a:r>
              <a:rPr lang="id-ID" sz="2000" b="1" i="1" dirty="0">
                <a:solidFill>
                  <a:srgbClr val="000000"/>
                </a:solidFill>
                <a:latin typeface="Arial"/>
              </a:rPr>
              <a:t>Pooling </a:t>
            </a:r>
            <a:r>
              <a:rPr lang="id-ID" sz="2000" b="1" i="1" dirty="0" smtClean="0">
                <a:solidFill>
                  <a:srgbClr val="000000"/>
                </a:solidFill>
                <a:latin typeface="Arial"/>
              </a:rPr>
              <a:t>Layer</a:t>
            </a:r>
          </a:p>
          <a:p>
            <a:pPr marL="0" indent="0" algn="just">
              <a:buNone/>
            </a:pPr>
            <a:r>
              <a:rPr lang="id-ID" sz="2000" i="1" dirty="0"/>
              <a:t>Pooling layer</a:t>
            </a:r>
            <a:r>
              <a:rPr lang="id-ID" sz="2000" dirty="0"/>
              <a:t> menerima masukkan dari </a:t>
            </a:r>
            <a:r>
              <a:rPr lang="id-ID" sz="2000" i="1" dirty="0"/>
              <a:t>activation layer</a:t>
            </a:r>
            <a:r>
              <a:rPr lang="id-ID" sz="2000" dirty="0"/>
              <a:t> kemudian mengurangi jumlah paramaternya. </a:t>
            </a:r>
            <a:r>
              <a:rPr lang="id-ID" sz="2000" i="1" dirty="0" smtClean="0"/>
              <a:t>Pooling</a:t>
            </a:r>
            <a:r>
              <a:rPr lang="id-ID" sz="2000" dirty="0" smtClean="0"/>
              <a:t> </a:t>
            </a:r>
            <a:r>
              <a:rPr lang="id-ID" sz="2000" dirty="0"/>
              <a:t>juga biasa disebut </a:t>
            </a:r>
            <a:r>
              <a:rPr lang="id-ID" sz="2000" i="1" dirty="0"/>
              <a:t>subsampling</a:t>
            </a:r>
            <a:r>
              <a:rPr lang="id-ID" sz="2000" dirty="0"/>
              <a:t> atau </a:t>
            </a:r>
            <a:r>
              <a:rPr lang="id-ID" sz="2000" i="1" dirty="0"/>
              <a:t>downsampling</a:t>
            </a:r>
            <a:r>
              <a:rPr lang="id-ID" sz="2000" dirty="0"/>
              <a:t> yang mengurangi dimensi dari </a:t>
            </a:r>
            <a:r>
              <a:rPr lang="id-ID" sz="2000" i="1" dirty="0"/>
              <a:t>feature</a:t>
            </a:r>
            <a:r>
              <a:rPr lang="id-ID" sz="2000" dirty="0"/>
              <a:t> </a:t>
            </a:r>
            <a:r>
              <a:rPr lang="id-ID" sz="2000" i="1" dirty="0"/>
              <a:t>map</a:t>
            </a:r>
            <a:r>
              <a:rPr lang="id-ID" sz="2000" dirty="0"/>
              <a:t> tanpa menghilangkan informasi penting di dalamnya</a:t>
            </a:r>
            <a:r>
              <a:rPr lang="id-ID" sz="2000" dirty="0" smtClean="0"/>
              <a:t>.</a:t>
            </a:r>
          </a:p>
          <a:p>
            <a:pPr marL="0" indent="0" algn="just">
              <a:buNone/>
            </a:pPr>
            <a:endParaRPr lang="id-ID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965318"/>
              </p:ext>
            </p:extLst>
          </p:nvPr>
        </p:nvGraphicFramePr>
        <p:xfrm>
          <a:off x="1569698" y="3800187"/>
          <a:ext cx="1728192" cy="1656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432048"/>
                <a:gridCol w="432048"/>
                <a:gridCol w="432048"/>
              </a:tblGrid>
              <a:tr h="414046"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1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1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1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3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4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6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4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8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30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0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1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5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0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2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2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smtClean="0"/>
                        <a:t>4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590860"/>
              </p:ext>
            </p:extLst>
          </p:nvPr>
        </p:nvGraphicFramePr>
        <p:xfrm>
          <a:off x="6209544" y="3368139"/>
          <a:ext cx="864096" cy="828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432048"/>
              </a:tblGrid>
              <a:tr h="414046"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noFill/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134913"/>
              </p:ext>
            </p:extLst>
          </p:nvPr>
        </p:nvGraphicFramePr>
        <p:xfrm>
          <a:off x="6209544" y="5188811"/>
          <a:ext cx="864096" cy="828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432048"/>
              </a:tblGrid>
              <a:tr h="414046"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noFill/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smtClean="0">
                <a:solidFill>
                  <a:srgbClr val="009900"/>
                </a:solidFill>
                <a:latin typeface="Franklin Gothic Medium Cond" pitchFamily="34" charset="0"/>
              </a:rPr>
              <a:t>CONVOLUTIONAL NEURAL NETWORK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1640" y="5492375"/>
            <a:ext cx="223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/>
              <a:t>Activation layer </a:t>
            </a:r>
            <a:r>
              <a:rPr lang="id-ID" b="1" dirty="0" smtClean="0"/>
              <a:t>(4x4)</a:t>
            </a:r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5906958" y="4196231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/>
              <a:t>Output </a:t>
            </a:r>
            <a:r>
              <a:rPr lang="id-ID" b="1" dirty="0" smtClean="0"/>
              <a:t>(2x2)</a:t>
            </a:r>
            <a:endParaRPr lang="id-ID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4814"/>
              </p:ext>
            </p:extLst>
          </p:nvPr>
        </p:nvGraphicFramePr>
        <p:xfrm>
          <a:off x="4355976" y="3365442"/>
          <a:ext cx="864096" cy="828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432048"/>
              </a:tblGrid>
              <a:tr h="414046"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solidFill>
                      <a:srgbClr val="FFC00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solidFill>
                      <a:srgbClr val="FFC000">
                        <a:alpha val="74902"/>
                      </a:srgbClr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solidFill>
                      <a:srgbClr val="FFC00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solidFill>
                      <a:srgbClr val="FFC000">
                        <a:alpha val="74902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301289"/>
              </p:ext>
            </p:extLst>
          </p:nvPr>
        </p:nvGraphicFramePr>
        <p:xfrm>
          <a:off x="4387040" y="5195051"/>
          <a:ext cx="864096" cy="828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432048"/>
              </a:tblGrid>
              <a:tr h="414046"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solidFill>
                      <a:srgbClr val="FFFF0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solidFill>
                      <a:srgbClr val="FFFF00">
                        <a:alpha val="74902"/>
                      </a:srgbClr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solidFill>
                      <a:srgbClr val="FFFF0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1800" dirty="0"/>
                    </a:p>
                  </a:txBody>
                  <a:tcPr anchor="ctr">
                    <a:solidFill>
                      <a:srgbClr val="FFFF00">
                        <a:alpha val="74902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415845" y="3584163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>
                <a:solidFill>
                  <a:srgbClr val="FF0000"/>
                </a:solidFill>
              </a:rPr>
              <a:t>Mean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20425" y="5433431"/>
            <a:ext cx="614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>
                <a:solidFill>
                  <a:srgbClr val="FF0000"/>
                </a:solidFill>
              </a:rPr>
              <a:t>Max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39405" y="4196231"/>
            <a:ext cx="1976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/>
              <a:t>Pooling layer </a:t>
            </a:r>
            <a:r>
              <a:rPr lang="id-ID" b="1" dirty="0" smtClean="0"/>
              <a:t>(2x2)</a:t>
            </a:r>
          </a:p>
          <a:p>
            <a:pPr algn="ctr"/>
            <a:r>
              <a:rPr lang="id-ID" b="1" dirty="0" smtClean="0"/>
              <a:t>S=2, P=0</a:t>
            </a:r>
            <a:endParaRPr lang="id-ID" dirty="0"/>
          </a:p>
        </p:txBody>
      </p:sp>
      <p:sp>
        <p:nvSpPr>
          <p:cNvPr id="16" name="Rectangle 15"/>
          <p:cNvSpPr/>
          <p:nvPr/>
        </p:nvSpPr>
        <p:spPr>
          <a:xfrm>
            <a:off x="3799746" y="6023143"/>
            <a:ext cx="1976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/>
              <a:t>Pooling layer </a:t>
            </a:r>
            <a:r>
              <a:rPr lang="id-ID" b="1" dirty="0" smtClean="0"/>
              <a:t>(2x2)</a:t>
            </a:r>
          </a:p>
          <a:p>
            <a:pPr algn="ctr"/>
            <a:r>
              <a:rPr lang="id-ID" b="1" dirty="0" smtClean="0"/>
              <a:t>S=2, P=0</a:t>
            </a:r>
            <a:endParaRPr lang="id-ID" dirty="0"/>
          </a:p>
        </p:txBody>
      </p:sp>
      <p:sp>
        <p:nvSpPr>
          <p:cNvPr id="17" name="Rectangle 16"/>
          <p:cNvSpPr/>
          <p:nvPr/>
        </p:nvSpPr>
        <p:spPr>
          <a:xfrm>
            <a:off x="5906958" y="6014530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/>
              <a:t>Output </a:t>
            </a:r>
            <a:r>
              <a:rPr lang="id-ID" b="1" dirty="0" smtClean="0"/>
              <a:t>(2x2)</a:t>
            </a:r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1565478" y="3800187"/>
            <a:ext cx="864096" cy="823446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429574" y="3368139"/>
            <a:ext cx="1986271" cy="4320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422709" y="3836644"/>
            <a:ext cx="861259" cy="683624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429573" y="4196231"/>
            <a:ext cx="1986271" cy="4320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27351" y="3356992"/>
            <a:ext cx="9931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5" idx="1"/>
          </p:cNvCxnSpPr>
          <p:nvPr/>
        </p:nvCxnSpPr>
        <p:spPr>
          <a:xfrm flipV="1">
            <a:off x="5220072" y="3782185"/>
            <a:ext cx="989472" cy="418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213662" y="3368139"/>
            <a:ext cx="439746" cy="414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3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444462" y="3800187"/>
            <a:ext cx="864096" cy="823446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308558" y="3356993"/>
            <a:ext cx="1107286" cy="425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308558" y="4178457"/>
            <a:ext cx="1107286" cy="445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220072" y="3356992"/>
            <a:ext cx="141211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220072" y="3782185"/>
            <a:ext cx="1401173" cy="414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625363" y="3368139"/>
            <a:ext cx="439746" cy="414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4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558653" y="4623633"/>
            <a:ext cx="864096" cy="823446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2429573" y="3356993"/>
            <a:ext cx="1979447" cy="1271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422749" y="4178457"/>
            <a:ext cx="1986271" cy="12686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213248" y="4178457"/>
            <a:ext cx="989472" cy="177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206838" y="3764411"/>
            <a:ext cx="439746" cy="414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8</a:t>
            </a:r>
            <a:endParaRPr lang="id-ID" b="1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/>
          <p:cNvCxnSpPr>
            <a:endCxn id="5" idx="1"/>
          </p:cNvCxnSpPr>
          <p:nvPr/>
        </p:nvCxnSpPr>
        <p:spPr>
          <a:xfrm>
            <a:off x="5213248" y="3368139"/>
            <a:ext cx="996296" cy="414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429970" y="4641699"/>
            <a:ext cx="864096" cy="823446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3300890" y="3356993"/>
            <a:ext cx="1108130" cy="1289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294066" y="4178457"/>
            <a:ext cx="1114954" cy="12866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213248" y="4196231"/>
            <a:ext cx="1414821" cy="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632187" y="3782477"/>
            <a:ext cx="439746" cy="414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3</a:t>
            </a:r>
            <a:endParaRPr lang="id-ID" b="1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5213248" y="3356993"/>
            <a:ext cx="1421645" cy="4432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565874" y="3800187"/>
            <a:ext cx="864096" cy="823446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6" name="Straight Connector 95"/>
          <p:cNvCxnSpPr/>
          <p:nvPr/>
        </p:nvCxnSpPr>
        <p:spPr>
          <a:xfrm>
            <a:off x="2429573" y="3800187"/>
            <a:ext cx="1979447" cy="13958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429573" y="4623633"/>
            <a:ext cx="1979447" cy="13995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5231014" y="5610048"/>
            <a:ext cx="989472" cy="418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6200410" y="5196002"/>
            <a:ext cx="439746" cy="414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6</a:t>
            </a:r>
            <a:endParaRPr lang="id-ID" b="1" dirty="0">
              <a:solidFill>
                <a:schemeClr val="tx1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5231014" y="5196002"/>
            <a:ext cx="9693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2426791" y="3804352"/>
            <a:ext cx="864096" cy="823446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3290887" y="3800187"/>
            <a:ext cx="1118133" cy="1386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290887" y="4628279"/>
            <a:ext cx="1118133" cy="1394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5231014" y="5600565"/>
            <a:ext cx="1414821" cy="422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6625759" y="5186519"/>
            <a:ext cx="439746" cy="414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8</a:t>
            </a:r>
            <a:endParaRPr lang="id-ID" b="1" dirty="0">
              <a:solidFill>
                <a:schemeClr val="tx1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5231014" y="5186519"/>
            <a:ext cx="13947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1565874" y="4635117"/>
            <a:ext cx="864096" cy="823446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2429573" y="4635117"/>
            <a:ext cx="1979447" cy="551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429573" y="5458563"/>
            <a:ext cx="1979447" cy="55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5231014" y="6014530"/>
            <a:ext cx="968647" cy="69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6199661" y="5604449"/>
            <a:ext cx="439746" cy="414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30</a:t>
            </a:r>
            <a:endParaRPr lang="id-ID" b="1" dirty="0">
              <a:solidFill>
                <a:schemeClr val="tx1"/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5231014" y="5186519"/>
            <a:ext cx="968647" cy="414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2426791" y="4623633"/>
            <a:ext cx="864096" cy="823446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45" name="Straight Connector 144"/>
          <p:cNvCxnSpPr/>
          <p:nvPr/>
        </p:nvCxnSpPr>
        <p:spPr>
          <a:xfrm>
            <a:off x="3290490" y="4623633"/>
            <a:ext cx="1118530" cy="5628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3290490" y="5447079"/>
            <a:ext cx="1118530" cy="5743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5231014" y="6003047"/>
            <a:ext cx="1415570" cy="18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6639011" y="5594259"/>
            <a:ext cx="439746" cy="414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5</a:t>
            </a:r>
            <a:endParaRPr lang="id-ID" b="1" dirty="0">
              <a:solidFill>
                <a:schemeClr val="tx1"/>
              </a:solidFill>
            </a:endParaRPr>
          </a:p>
        </p:txBody>
      </p:sp>
      <p:cxnSp>
        <p:nvCxnSpPr>
          <p:cNvPr id="149" name="Straight Connector 148"/>
          <p:cNvCxnSpPr/>
          <p:nvPr/>
        </p:nvCxnSpPr>
        <p:spPr>
          <a:xfrm>
            <a:off x="5231014" y="5186519"/>
            <a:ext cx="1376617" cy="4025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65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88" dur="50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animClr clrSpc="rgb" dir="cw">
                                      <p:cBhvr>
                                        <p:cTn id="120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121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animClr clrSpc="rgb" dir="cw">
                                      <p:cBhvr>
                                        <p:cTn id="153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154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000"/>
                            </p:stCondLst>
                            <p:childTnLst>
                              <p:par>
                                <p:cTn id="1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000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5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animClr clrSpc="rgb" dir="cw">
                                      <p:cBhvr>
                                        <p:cTn id="186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187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000"/>
                            </p:stCondLst>
                            <p:childTnLst>
                              <p:par>
                                <p:cTn id="1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000"/>
                            </p:stCondLst>
                            <p:childTnLst>
                              <p:par>
                                <p:cTn id="1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000"/>
                            </p:stCondLst>
                            <p:childTnLst>
                              <p:par>
                                <p:cTn id="1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000"/>
                            </p:stCondLst>
                            <p:childTnLst>
                              <p:par>
                                <p:cTn id="2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8" dur="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19" dur="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0" dur="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500" autoRev="1" fill="remov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0"/>
                            </p:stCondLst>
                            <p:childTnLst>
                              <p:par>
                                <p:cTn id="2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0"/>
                            </p:stCondLst>
                            <p:childTnLst>
                              <p:par>
                                <p:cTn id="2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1" dur="500" autoRev="1" fill="remov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52" dur="500" autoRev="1" fill="remov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3" dur="500" autoRev="1" fill="remov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500" autoRev="1" fill="remov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6000"/>
                            </p:stCondLst>
                            <p:childTnLst>
                              <p:par>
                                <p:cTn id="2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6000"/>
                            </p:stCondLst>
                            <p:childTnLst>
                              <p:par>
                                <p:cTn id="2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6000"/>
                            </p:stCondLst>
                            <p:childTnLst>
                              <p:par>
                                <p:cTn id="2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6000"/>
                            </p:stCondLst>
                            <p:childTnLst>
                              <p:par>
                                <p:cTn id="2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6000"/>
                            </p:stCondLst>
                            <p:childTnLst>
                              <p:par>
                                <p:cTn id="2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6000"/>
                            </p:stCondLst>
                            <p:childTnLst>
                              <p:par>
                                <p:cTn id="2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85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6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7000"/>
                            </p:stCondLst>
                            <p:childTnLst>
                              <p:par>
                                <p:cTn id="2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7000"/>
                            </p:stCondLst>
                            <p:childTnLst>
                              <p:par>
                                <p:cTn id="2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7000"/>
                            </p:stCondLst>
                            <p:childTnLst>
                              <p:par>
                                <p:cTn id="29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7000"/>
                            </p:stCondLst>
                            <p:childTnLst>
                              <p:par>
                                <p:cTn id="2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7000"/>
                            </p:stCondLst>
                            <p:childTnLst>
                              <p:par>
                                <p:cTn id="30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7000"/>
                            </p:stCondLst>
                            <p:childTnLst>
                              <p:par>
                                <p:cTn id="3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7" dur="50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18" dur="50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19" dur="50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0" dur="50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8000"/>
                            </p:stCondLst>
                            <p:childTnLst>
                              <p:par>
                                <p:cTn id="3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0"/>
                            </p:stCondLst>
                            <p:childTnLst>
                              <p:par>
                                <p:cTn id="3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8" grpId="1"/>
      <p:bldP spid="9" grpId="0"/>
      <p:bldP spid="9" grpId="1"/>
      <p:bldP spid="13" grpId="1"/>
      <p:bldP spid="13" grpId="2"/>
      <p:bldP spid="14" grpId="1"/>
      <p:bldP spid="14" grpId="2"/>
      <p:bldP spid="15" grpId="1"/>
      <p:bldP spid="15" grpId="2"/>
      <p:bldP spid="16" grpId="1"/>
      <p:bldP spid="16" grpId="2"/>
      <p:bldP spid="17" grpId="0"/>
      <p:bldP spid="17" grpId="1"/>
      <p:bldP spid="2" grpId="0" animBg="1"/>
      <p:bldP spid="2" grpId="1" animBg="1"/>
      <p:bldP spid="2" grpId="2" animBg="1"/>
      <p:bldP spid="33" grpId="0"/>
      <p:bldP spid="33" grpId="1"/>
      <p:bldP spid="33" grpId="2"/>
      <p:bldP spid="49" grpId="0" animBg="1"/>
      <p:bldP spid="49" grpId="1" animBg="1"/>
      <p:bldP spid="49" grpId="2" animBg="1"/>
      <p:bldP spid="54" grpId="0"/>
      <p:bldP spid="54" grpId="1"/>
      <p:bldP spid="54" grpId="2"/>
      <p:bldP spid="62" grpId="0" animBg="1"/>
      <p:bldP spid="62" grpId="1" animBg="1"/>
      <p:bldP spid="62" grpId="2" animBg="1"/>
      <p:bldP spid="66" grpId="0"/>
      <p:bldP spid="66" grpId="1"/>
      <p:bldP spid="66" grpId="2"/>
      <p:bldP spid="77" grpId="0" animBg="1"/>
      <p:bldP spid="77" grpId="1" animBg="1"/>
      <p:bldP spid="77" grpId="2" animBg="1"/>
      <p:bldP spid="81" grpId="0"/>
      <p:bldP spid="81" grpId="1"/>
      <p:bldP spid="81" grpId="2"/>
      <p:bldP spid="95" grpId="0" animBg="1"/>
      <p:bldP spid="95" grpId="1" animBg="1"/>
      <p:bldP spid="95" grpId="2" animBg="1"/>
      <p:bldP spid="99" grpId="0"/>
      <p:bldP spid="99" grpId="1"/>
      <p:bldP spid="99" grpId="2"/>
      <p:bldP spid="107" grpId="0" animBg="1"/>
      <p:bldP spid="107" grpId="1" animBg="1"/>
      <p:bldP spid="107" grpId="2" animBg="1"/>
      <p:bldP spid="111" grpId="0"/>
      <p:bldP spid="111" grpId="1"/>
      <p:bldP spid="111" grpId="2"/>
      <p:bldP spid="119" grpId="0" animBg="1"/>
      <p:bldP spid="119" grpId="1" animBg="1"/>
      <p:bldP spid="119" grpId="2" animBg="1"/>
      <p:bldP spid="123" grpId="0"/>
      <p:bldP spid="123" grpId="1"/>
      <p:bldP spid="123" grpId="2"/>
      <p:bldP spid="144" grpId="0" animBg="1"/>
      <p:bldP spid="144" grpId="1" animBg="1"/>
      <p:bldP spid="144" grpId="2" animBg="1"/>
      <p:bldP spid="148" grpId="0"/>
      <p:bldP spid="148" grpId="1"/>
      <p:bldP spid="14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01716"/>
          </a:xfrm>
        </p:spPr>
        <p:txBody>
          <a:bodyPr>
            <a:normAutofit/>
          </a:bodyPr>
          <a:lstStyle/>
          <a:p>
            <a:pPr algn="just"/>
            <a:r>
              <a:rPr lang="id-ID" sz="2000" b="1" i="1" dirty="0">
                <a:solidFill>
                  <a:srgbClr val="000000"/>
                </a:solidFill>
                <a:latin typeface="Arial"/>
              </a:rPr>
              <a:t>Fully</a:t>
            </a:r>
            <a:r>
              <a:rPr lang="id-ID" sz="20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i="1" dirty="0">
                <a:solidFill>
                  <a:srgbClr val="000000"/>
                </a:solidFill>
                <a:latin typeface="Arial"/>
              </a:rPr>
              <a:t>Connected </a:t>
            </a:r>
            <a:r>
              <a:rPr lang="id-ID" sz="2000" b="1" i="1" dirty="0" smtClean="0">
                <a:solidFill>
                  <a:srgbClr val="000000"/>
                </a:solidFill>
                <a:latin typeface="Arial"/>
              </a:rPr>
              <a:t>Layer</a:t>
            </a:r>
          </a:p>
          <a:p>
            <a:pPr marL="0" indent="0" algn="just">
              <a:buNone/>
            </a:pPr>
            <a:r>
              <a:rPr lang="id-ID" sz="2000" dirty="0"/>
              <a:t>H</a:t>
            </a:r>
            <a:r>
              <a:rPr lang="id-ID" sz="2000" dirty="0" smtClean="0"/>
              <a:t>asil </a:t>
            </a:r>
            <a:r>
              <a:rPr lang="id-ID" sz="2000" dirty="0"/>
              <a:t>dari </a:t>
            </a:r>
            <a:r>
              <a:rPr lang="id-ID" sz="2000" i="1" dirty="0"/>
              <a:t>pooling</a:t>
            </a:r>
            <a:r>
              <a:rPr lang="id-ID" sz="2000" dirty="0"/>
              <a:t> </a:t>
            </a:r>
            <a:r>
              <a:rPr lang="id-ID" sz="2000" i="1" dirty="0"/>
              <a:t>layer</a:t>
            </a:r>
            <a:r>
              <a:rPr lang="id-ID" sz="2000" dirty="0"/>
              <a:t> digunakan menjadi masukan untuk </a:t>
            </a:r>
            <a:r>
              <a:rPr lang="id-ID" sz="2000" i="1" dirty="0"/>
              <a:t>f</a:t>
            </a:r>
            <a:r>
              <a:rPr lang="id-ID" sz="2000" i="1" dirty="0" smtClean="0"/>
              <a:t>ully</a:t>
            </a:r>
            <a:r>
              <a:rPr lang="id-ID" sz="2000" dirty="0" smtClean="0"/>
              <a:t> </a:t>
            </a:r>
            <a:r>
              <a:rPr lang="id-ID" sz="2000" i="1" dirty="0"/>
              <a:t>connected</a:t>
            </a:r>
            <a:r>
              <a:rPr lang="id-ID" sz="2000" dirty="0"/>
              <a:t> </a:t>
            </a:r>
            <a:r>
              <a:rPr lang="id-ID" sz="2000" i="1" dirty="0"/>
              <a:t>layer</a:t>
            </a:r>
            <a:r>
              <a:rPr lang="id-ID" sz="2000" dirty="0"/>
              <a:t>. </a:t>
            </a:r>
            <a:r>
              <a:rPr lang="id-ID" sz="2000" dirty="0" smtClean="0"/>
              <a:t>Sebelum </a:t>
            </a:r>
            <a:r>
              <a:rPr lang="id-ID" sz="2000" dirty="0"/>
              <a:t>masuk ke </a:t>
            </a:r>
            <a:r>
              <a:rPr lang="id-ID" sz="2000" i="1" dirty="0"/>
              <a:t>layer</a:t>
            </a:r>
            <a:r>
              <a:rPr lang="id-ID" sz="2000" dirty="0"/>
              <a:t> ini terdapat lapisan </a:t>
            </a:r>
            <a:r>
              <a:rPr lang="id-ID" sz="2000" i="1" dirty="0"/>
              <a:t>flatten</a:t>
            </a:r>
            <a:r>
              <a:rPr lang="id-ID" sz="2000" dirty="0"/>
              <a:t> yang berfungsi untuk membentuk ulang </a:t>
            </a:r>
            <a:r>
              <a:rPr lang="id-ID" sz="2000" i="1" dirty="0"/>
              <a:t>feature</a:t>
            </a:r>
            <a:r>
              <a:rPr lang="id-ID" sz="2000" dirty="0"/>
              <a:t> </a:t>
            </a:r>
            <a:r>
              <a:rPr lang="id-ID" sz="2000" i="1" dirty="0"/>
              <a:t>map</a:t>
            </a:r>
            <a:r>
              <a:rPr lang="id-ID" sz="2000" dirty="0"/>
              <a:t> dari lapisan-lapisan yang sudah diekstrasi fitur sebelumnya menjadi sebuah vektor agar dapat digunakan sebagai masukkan dari </a:t>
            </a:r>
            <a:r>
              <a:rPr lang="id-ID" sz="2000" i="1" dirty="0"/>
              <a:t>fully</a:t>
            </a:r>
            <a:r>
              <a:rPr lang="id-ID" sz="2000" dirty="0"/>
              <a:t>-</a:t>
            </a:r>
            <a:r>
              <a:rPr lang="id-ID" sz="2000" i="1" dirty="0"/>
              <a:t>connected</a:t>
            </a:r>
            <a:r>
              <a:rPr lang="id-ID" sz="2000" dirty="0"/>
              <a:t> </a:t>
            </a:r>
            <a:r>
              <a:rPr lang="id-ID" sz="2000" i="1" dirty="0" smtClean="0"/>
              <a:t>layer</a:t>
            </a:r>
            <a:r>
              <a:rPr lang="id-ID" sz="2000" dirty="0" smtClean="0"/>
              <a:t>.</a:t>
            </a:r>
          </a:p>
          <a:p>
            <a:pPr marL="0" indent="0" algn="just">
              <a:buNone/>
            </a:pPr>
            <a:endParaRPr lang="id-ID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smtClean="0">
                <a:solidFill>
                  <a:srgbClr val="009900"/>
                </a:solidFill>
                <a:latin typeface="Franklin Gothic Medium Cond" pitchFamily="34" charset="0"/>
              </a:rPr>
              <a:t>CONVOLUTIONAL NEURAL NETWORK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10242" name="Picture 2" descr="E:\Data\Tugas Kuliah\Semester 7\TA\sampleFC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720" y="3717786"/>
            <a:ext cx="4594818" cy="248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37461" y="6205954"/>
            <a:ext cx="2269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/>
              <a:t>Fully Connected Layer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884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96544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id-ID" sz="2400" b="1" dirty="0" smtClean="0"/>
              <a:t>Arsitektur VGG16Net</a:t>
            </a:r>
          </a:p>
          <a:p>
            <a:pPr marL="0" indent="0" algn="just">
              <a:buNone/>
            </a:pPr>
            <a:r>
              <a:rPr lang="en-AU" sz="2400" dirty="0"/>
              <a:t>VGG16 </a:t>
            </a:r>
            <a:r>
              <a:rPr lang="en-AU" sz="2400" dirty="0" err="1"/>
              <a:t>adalah</a:t>
            </a:r>
            <a:r>
              <a:rPr lang="en-AU" sz="2400" dirty="0"/>
              <a:t> model </a:t>
            </a:r>
            <a:r>
              <a:rPr lang="en-AU" sz="2400" dirty="0" err="1"/>
              <a:t>jaringan</a:t>
            </a:r>
            <a:r>
              <a:rPr lang="en-AU" sz="2400" dirty="0"/>
              <a:t> </a:t>
            </a:r>
            <a:r>
              <a:rPr lang="en-AU" sz="2400" dirty="0" err="1"/>
              <a:t>saraf</a:t>
            </a:r>
            <a:r>
              <a:rPr lang="en-AU" sz="2400" dirty="0"/>
              <a:t> </a:t>
            </a:r>
            <a:r>
              <a:rPr lang="id-ID" sz="2400" dirty="0"/>
              <a:t>konvolusi </a:t>
            </a:r>
            <a:r>
              <a:rPr lang="en-AU" sz="2400" dirty="0"/>
              <a:t>yang </a:t>
            </a:r>
            <a:r>
              <a:rPr lang="en-AU" sz="2400" dirty="0" err="1"/>
              <a:t>diusulkan</a:t>
            </a:r>
            <a:r>
              <a:rPr lang="en-AU" sz="2400" dirty="0"/>
              <a:t> </a:t>
            </a:r>
            <a:r>
              <a:rPr lang="en-AU" sz="2400" dirty="0" err="1"/>
              <a:t>oleh</a:t>
            </a:r>
            <a:r>
              <a:rPr lang="en-AU" sz="2400" dirty="0"/>
              <a:t> K. </a:t>
            </a:r>
            <a:r>
              <a:rPr lang="en-AU" sz="2400" dirty="0" err="1"/>
              <a:t>Simonyan</a:t>
            </a:r>
            <a:r>
              <a:rPr lang="en-AU" sz="2400" dirty="0"/>
              <a:t> </a:t>
            </a:r>
            <a:r>
              <a:rPr lang="en-AU" sz="2400" dirty="0" err="1"/>
              <a:t>dan</a:t>
            </a:r>
            <a:r>
              <a:rPr lang="en-AU" sz="2400" dirty="0"/>
              <a:t> A. </a:t>
            </a:r>
            <a:r>
              <a:rPr lang="en-AU" sz="2400" dirty="0" err="1"/>
              <a:t>Zisserman</a:t>
            </a:r>
            <a:r>
              <a:rPr lang="en-AU" sz="2400" dirty="0"/>
              <a:t> </a:t>
            </a:r>
            <a:r>
              <a:rPr lang="en-AU" sz="2400" dirty="0" err="1"/>
              <a:t>dari</a:t>
            </a:r>
            <a:r>
              <a:rPr lang="en-AU" sz="2400" dirty="0"/>
              <a:t> </a:t>
            </a:r>
            <a:r>
              <a:rPr lang="en-AU" sz="2400" i="1" dirty="0"/>
              <a:t>University of Oxford</a:t>
            </a:r>
            <a:r>
              <a:rPr lang="en-AU" sz="2400" dirty="0"/>
              <a:t> </a:t>
            </a:r>
            <a:r>
              <a:rPr lang="en-AU" sz="2400" dirty="0" err="1"/>
              <a:t>dalam</a:t>
            </a:r>
            <a:r>
              <a:rPr lang="en-AU" sz="2400" dirty="0"/>
              <a:t> </a:t>
            </a:r>
            <a:r>
              <a:rPr lang="en-AU" sz="2400" dirty="0" err="1"/>
              <a:t>makalah</a:t>
            </a:r>
            <a:r>
              <a:rPr lang="en-AU" sz="2400" dirty="0"/>
              <a:t> “</a:t>
            </a:r>
            <a:r>
              <a:rPr lang="en-AU" sz="2400" dirty="0" err="1"/>
              <a:t>Jaringan</a:t>
            </a:r>
            <a:r>
              <a:rPr lang="en-AU" sz="2400" dirty="0"/>
              <a:t> </a:t>
            </a:r>
            <a:r>
              <a:rPr lang="en-AU" sz="2400" dirty="0" err="1"/>
              <a:t>Konvolusional</a:t>
            </a:r>
            <a:r>
              <a:rPr lang="en-AU" sz="2400" dirty="0"/>
              <a:t> </a:t>
            </a:r>
            <a:r>
              <a:rPr lang="en-AU" sz="2400" dirty="0" err="1"/>
              <a:t>Sangat</a:t>
            </a:r>
            <a:r>
              <a:rPr lang="en-AU" sz="2400" dirty="0"/>
              <a:t> </a:t>
            </a:r>
            <a:r>
              <a:rPr lang="en-AU" sz="2400" dirty="0" err="1"/>
              <a:t>Dalam</a:t>
            </a:r>
            <a:r>
              <a:rPr lang="en-AU" sz="2400" dirty="0"/>
              <a:t> </a:t>
            </a:r>
            <a:r>
              <a:rPr lang="en-AU" sz="2400" dirty="0" err="1"/>
              <a:t>untuk</a:t>
            </a:r>
            <a:r>
              <a:rPr lang="en-AU" sz="2400" dirty="0"/>
              <a:t> </a:t>
            </a:r>
            <a:r>
              <a:rPr lang="en-AU" sz="2400" dirty="0" err="1"/>
              <a:t>Pengenalan</a:t>
            </a:r>
            <a:r>
              <a:rPr lang="en-AU" sz="2400" dirty="0"/>
              <a:t> </a:t>
            </a:r>
            <a:r>
              <a:rPr lang="en-AU" sz="2400" dirty="0" err="1"/>
              <a:t>Gambar</a:t>
            </a:r>
            <a:r>
              <a:rPr lang="en-AU" sz="2400" dirty="0"/>
              <a:t> </a:t>
            </a:r>
            <a:r>
              <a:rPr lang="en-AU" sz="2400" dirty="0" err="1"/>
              <a:t>Skala</a:t>
            </a:r>
            <a:r>
              <a:rPr lang="en-AU" sz="2400" dirty="0"/>
              <a:t> </a:t>
            </a:r>
            <a:r>
              <a:rPr lang="en-AU" sz="2400" dirty="0" err="1"/>
              <a:t>Besar</a:t>
            </a:r>
            <a:r>
              <a:rPr lang="en-AU" sz="2400" dirty="0" smtClean="0"/>
              <a:t>”</a:t>
            </a:r>
            <a:r>
              <a:rPr lang="id-ID" sz="2400" dirty="0" smtClean="0"/>
              <a:t> [10].</a:t>
            </a:r>
            <a:endParaRPr lang="id-ID" sz="2400" dirty="0"/>
          </a:p>
        </p:txBody>
      </p:sp>
      <p:pic>
        <p:nvPicPr>
          <p:cNvPr id="11266" name="Picture 2" descr="E:\Data\Tugas Kuliah\Semester 7\TA\vgg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23513"/>
            <a:ext cx="8496944" cy="20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smtClean="0">
                <a:solidFill>
                  <a:srgbClr val="009900"/>
                </a:solidFill>
                <a:latin typeface="Franklin Gothic Medium Cond" pitchFamily="34" charset="0"/>
              </a:rPr>
              <a:t>CONVOLUTIONAL NEURAL NETWORK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45883" y="6021288"/>
            <a:ext cx="1852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/>
              <a:t>Arsitektur VGG16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6523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24536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id-ID" sz="2000" b="1" dirty="0" smtClean="0"/>
              <a:t>Arsitektur MobileNet</a:t>
            </a:r>
          </a:p>
          <a:p>
            <a:pPr marL="0" indent="0" algn="just">
              <a:buNone/>
            </a:pPr>
            <a:r>
              <a:rPr lang="en-AU" sz="2000" i="1" dirty="0" err="1"/>
              <a:t>MobileNets</a:t>
            </a:r>
            <a:r>
              <a:rPr lang="en-AU" sz="2000" dirty="0"/>
              <a:t>, </a:t>
            </a:r>
            <a:r>
              <a:rPr lang="en-AU" sz="2000" dirty="0" err="1"/>
              <a:t>merupakan</a:t>
            </a:r>
            <a:r>
              <a:rPr lang="en-AU" sz="2000" dirty="0"/>
              <a:t> </a:t>
            </a:r>
            <a:r>
              <a:rPr lang="en-AU" sz="2000" dirty="0" err="1"/>
              <a:t>salah</a:t>
            </a:r>
            <a:r>
              <a:rPr lang="en-AU" sz="2000" dirty="0"/>
              <a:t> </a:t>
            </a:r>
            <a:r>
              <a:rPr lang="en-AU" sz="2000" dirty="0" err="1"/>
              <a:t>satu</a:t>
            </a:r>
            <a:r>
              <a:rPr lang="en-AU" sz="2000" dirty="0"/>
              <a:t> </a:t>
            </a:r>
            <a:r>
              <a:rPr lang="en-AU" sz="2000" dirty="0" err="1"/>
              <a:t>arsitektur</a:t>
            </a:r>
            <a:r>
              <a:rPr lang="en-AU" sz="2000" dirty="0"/>
              <a:t> CNN yang </a:t>
            </a:r>
            <a:r>
              <a:rPr lang="en-AU" sz="2000" dirty="0" err="1"/>
              <a:t>dapat</a:t>
            </a:r>
            <a:r>
              <a:rPr lang="en-AU" sz="2000" dirty="0"/>
              <a:t> </a:t>
            </a:r>
            <a:r>
              <a:rPr lang="en-AU" sz="2000" dirty="0" err="1"/>
              <a:t>digunakan</a:t>
            </a:r>
            <a:r>
              <a:rPr lang="en-AU" sz="2000" dirty="0"/>
              <a:t> </a:t>
            </a:r>
            <a:r>
              <a:rPr lang="en-AU" sz="2000" dirty="0" err="1"/>
              <a:t>untuk</a:t>
            </a:r>
            <a:r>
              <a:rPr lang="en-AU" sz="2000" dirty="0"/>
              <a:t> </a:t>
            </a:r>
            <a:r>
              <a:rPr lang="en-AU" sz="2000" dirty="0" err="1"/>
              <a:t>mengatasi</a:t>
            </a:r>
            <a:r>
              <a:rPr lang="en-AU" sz="2000" dirty="0"/>
              <a:t> </a:t>
            </a:r>
            <a:r>
              <a:rPr lang="en-AU" sz="2000" dirty="0" err="1"/>
              <a:t>kebutuhan</a:t>
            </a:r>
            <a:r>
              <a:rPr lang="en-AU" sz="2000" dirty="0"/>
              <a:t> </a:t>
            </a:r>
            <a:r>
              <a:rPr lang="en-AU" sz="2000" dirty="0" err="1"/>
              <a:t>akan</a:t>
            </a:r>
            <a:r>
              <a:rPr lang="en-AU" sz="2000" dirty="0"/>
              <a:t> </a:t>
            </a:r>
            <a:r>
              <a:rPr lang="en-AU" sz="2000" i="1" dirty="0"/>
              <a:t>computing</a:t>
            </a:r>
            <a:r>
              <a:rPr lang="en-AU" sz="2000" dirty="0"/>
              <a:t> </a:t>
            </a:r>
            <a:r>
              <a:rPr lang="en-AU" sz="2000" i="1" dirty="0"/>
              <a:t>resource</a:t>
            </a:r>
            <a:r>
              <a:rPr lang="en-AU" sz="2000" dirty="0"/>
              <a:t> </a:t>
            </a:r>
            <a:r>
              <a:rPr lang="en-AU" sz="2000" dirty="0" err="1" smtClean="0"/>
              <a:t>berlebih</a:t>
            </a:r>
            <a:r>
              <a:rPr lang="id-ID" sz="2000" dirty="0" smtClean="0"/>
              <a:t> [11]. </a:t>
            </a:r>
            <a:r>
              <a:rPr lang="en-AU" sz="2000" i="1" dirty="0" err="1"/>
              <a:t>MobileNet</a:t>
            </a:r>
            <a:r>
              <a:rPr lang="en-AU" sz="2000" dirty="0"/>
              <a:t> </a:t>
            </a:r>
            <a:r>
              <a:rPr lang="en-AU" sz="2000" dirty="0" err="1"/>
              <a:t>membagi</a:t>
            </a:r>
            <a:r>
              <a:rPr lang="en-AU" sz="2000" dirty="0"/>
              <a:t> </a:t>
            </a:r>
            <a:r>
              <a:rPr lang="en-AU" sz="2000" dirty="0" err="1" smtClean="0"/>
              <a:t>konvolusi</a:t>
            </a:r>
            <a:r>
              <a:rPr lang="id-ID" sz="2000" dirty="0" smtClean="0"/>
              <a:t> standar</a:t>
            </a:r>
            <a:r>
              <a:rPr lang="en-AU" sz="2000" dirty="0" smtClean="0"/>
              <a:t> </a:t>
            </a:r>
            <a:r>
              <a:rPr lang="en-AU" sz="2000" dirty="0" err="1"/>
              <a:t>menjadi</a:t>
            </a:r>
            <a:r>
              <a:rPr lang="en-AU" sz="2000" dirty="0"/>
              <a:t> </a:t>
            </a:r>
            <a:r>
              <a:rPr lang="en-AU" sz="2000" i="1" dirty="0" err="1"/>
              <a:t>depthwise</a:t>
            </a:r>
            <a:r>
              <a:rPr lang="en-AU" sz="2000" dirty="0"/>
              <a:t> </a:t>
            </a:r>
            <a:r>
              <a:rPr lang="en-AU" sz="2000" i="1" dirty="0"/>
              <a:t>convolution</a:t>
            </a:r>
            <a:r>
              <a:rPr lang="en-AU" sz="2000" dirty="0"/>
              <a:t> </a:t>
            </a:r>
            <a:r>
              <a:rPr lang="en-AU" sz="2000" dirty="0" err="1"/>
              <a:t>dan</a:t>
            </a:r>
            <a:r>
              <a:rPr lang="en-AU" sz="2000" dirty="0"/>
              <a:t> </a:t>
            </a:r>
            <a:r>
              <a:rPr lang="en-AU" sz="2000" i="1" dirty="0" err="1"/>
              <a:t>pointwise</a:t>
            </a:r>
            <a:r>
              <a:rPr lang="en-AU" sz="2000" dirty="0"/>
              <a:t> </a:t>
            </a:r>
            <a:r>
              <a:rPr lang="en-AU" sz="2000" i="1" dirty="0"/>
              <a:t>convolution</a:t>
            </a:r>
            <a:r>
              <a:rPr lang="en-AU" sz="2000" dirty="0"/>
              <a:t>.</a:t>
            </a:r>
            <a:endParaRPr lang="id-ID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smtClean="0">
                <a:solidFill>
                  <a:srgbClr val="009900"/>
                </a:solidFill>
                <a:latin typeface="Franklin Gothic Medium Cond" pitchFamily="34" charset="0"/>
              </a:rPr>
              <a:t>CONVOLUTIONAL NEURAL NETWORK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12291" name="Picture 3" descr="E:\Data\Tugas Kuliah\Semester 7\TA\1_Voah8cvrs7gnTDf6acRvD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3888431" cy="277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57243"/>
              </p:ext>
            </p:extLst>
          </p:nvPr>
        </p:nvGraphicFramePr>
        <p:xfrm>
          <a:off x="4572000" y="3370664"/>
          <a:ext cx="4068713" cy="315468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424863"/>
                <a:gridCol w="1422422"/>
                <a:gridCol w="1221428"/>
              </a:tblGrid>
              <a:tr h="120675"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900" i="1" dirty="0">
                          <a:effectLst/>
                        </a:rPr>
                        <a:t>Type/Stride</a:t>
                      </a:r>
                      <a:endParaRPr lang="id-ID" sz="1200" i="1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900" i="1" dirty="0">
                          <a:effectLst/>
                        </a:rPr>
                        <a:t>Filter Shape</a:t>
                      </a:r>
                      <a:endParaRPr lang="id-ID" sz="1200" i="1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900" i="1" dirty="0">
                          <a:effectLst/>
                        </a:rPr>
                        <a:t>Input Size</a:t>
                      </a:r>
                      <a:endParaRPr lang="id-ID" sz="1200" i="1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Conv / s2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3 × 3 × 3 × 32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224 × 224 × 3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Conv dw / s1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 × 3 × 32 dw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112 × 112 × 32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Conv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 × 1 × 32 × 64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112 × 112 × 32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Conv dw / s2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 × 3 × 64 dw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112 × 112 × 64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Conv / s1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 × 1 × 64 × 128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56 × 56 × 64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Conv dw / s1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3 × 3 × 128 dw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56 × 56 × 128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Conv / s1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1 × 1 × 128 × 128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56 × 56 × 128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Conv dw / s2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3 × 3 × 128 dw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56 × 56 × 128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Conv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 × 1 × 128 × 256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28 × 28 × 128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Conv dw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 × 3 × 256 dw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28 × 28 × 256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Conv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 × 1 × 256 × 256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28 × 28 × 256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Conv dw / s2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 × 3 × 256 dw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28 × 28 × 256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Conv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 × 1 × 256 × 512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14 × 14 × 256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5x Conv dw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 × 3 × 512 dw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14 × 14 × 512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5x Conv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 × 1 × 512 × 512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14 × 14 × 512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Conv dw / s2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 × 3 × 512 dw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14 × 14 × 512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Conv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 × 1 × 512 × 1024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7 × 7 × 512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Conv dw / s2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3 × 3 × 1024 dw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7 × 7 × 1024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Conv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 × 1 × 1024 × 1024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7 × 7 × 1024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Avg Pool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Pool 7 × 7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7 × 7 × 1024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FC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1024 × 1000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1 × 1 × 1024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120675"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Softmax / s1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Classiﬁer</a:t>
                      </a:r>
                      <a:endParaRPr lang="id-ID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</a:rPr>
                        <a:t>1 × 1 × 1000</a:t>
                      </a:r>
                      <a:endParaRPr lang="id-ID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99620" y="6155973"/>
            <a:ext cx="3368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i="1" dirty="0"/>
              <a:t>Depthwise separable convolution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6724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24536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id-ID" sz="2000" b="1" i="1" dirty="0" smtClean="0"/>
              <a:t>Feature</a:t>
            </a:r>
            <a:r>
              <a:rPr lang="id-ID" sz="2000" b="1" dirty="0" smtClean="0"/>
              <a:t> </a:t>
            </a:r>
            <a:r>
              <a:rPr lang="id-ID" sz="2000" b="1" i="1" dirty="0" smtClean="0"/>
              <a:t>Extraction</a:t>
            </a:r>
            <a:r>
              <a:rPr lang="id-ID" sz="2000" b="1" dirty="0" smtClean="0"/>
              <a:t> (Ekstrasi Fitur)</a:t>
            </a:r>
          </a:p>
          <a:p>
            <a:pPr marL="0" indent="0" algn="just">
              <a:buNone/>
            </a:pPr>
            <a:r>
              <a:rPr lang="id-ID" sz="2000" dirty="0"/>
              <a:t>Dalam CNN, ekstraksi fitur mengambil basis konvolusional dari jaringan yang sebelumnya dilatih, menjalankan data baru melaluinya, dan melatih pengklasifikasian baru di atas </a:t>
            </a:r>
            <a:r>
              <a:rPr lang="id-ID" sz="2000" i="1" dirty="0" smtClean="0"/>
              <a:t>output-</a:t>
            </a:r>
            <a:r>
              <a:rPr lang="id-ID" sz="2000" dirty="0" smtClean="0"/>
              <a:t>nya.</a:t>
            </a:r>
            <a:endParaRPr lang="id-ID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smtClean="0">
                <a:solidFill>
                  <a:srgbClr val="009900"/>
                </a:solidFill>
                <a:latin typeface="Franklin Gothic Medium Cond" pitchFamily="34" charset="0"/>
              </a:rPr>
              <a:t>CONVOLUTIONAL NEURAL NETWORK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68960"/>
            <a:ext cx="4464496" cy="305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13274" y="6174818"/>
            <a:ext cx="4117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i="1" dirty="0" smtClean="0"/>
              <a:t>Transfer learning </a:t>
            </a:r>
            <a:r>
              <a:rPr lang="id-ID" b="1" dirty="0" smtClean="0"/>
              <a:t>pada </a:t>
            </a:r>
            <a:r>
              <a:rPr lang="id-ID" b="1" i="1" dirty="0" smtClean="0"/>
              <a:t>feature extraction</a:t>
            </a:r>
            <a:endParaRPr lang="id-ID" i="1" dirty="0"/>
          </a:p>
        </p:txBody>
      </p:sp>
    </p:spTree>
    <p:extLst>
      <p:ext uri="{BB962C8B-B14F-4D97-AF65-F5344CB8AC3E}">
        <p14:creationId xmlns:p14="http://schemas.microsoft.com/office/powerpoint/2010/main" val="5114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 animBg="1"/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636912"/>
            <a:ext cx="9144000" cy="1371600"/>
          </a:xfrm>
          <a:solidFill>
            <a:srgbClr val="00B050">
              <a:alpha val="60000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id-ID" sz="4800" b="1" dirty="0" smtClean="0">
                <a:solidFill>
                  <a:srgbClr val="FFC000"/>
                </a:solidFill>
              </a:rPr>
              <a:t>PENDAHULUAN</a:t>
            </a:r>
            <a:endParaRPr lang="id-ID" sz="4800" b="1" dirty="0">
              <a:solidFill>
                <a:srgbClr val="FFC000"/>
              </a:solidFill>
            </a:endParaRPr>
          </a:p>
        </p:txBody>
      </p:sp>
      <p:pic>
        <p:nvPicPr>
          <p:cNvPr id="3" name="Picture 2" descr="E:\Data\Tugas Kuliah\Semester 7\TA\grant-step-icon-0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6" t="5135" r="30890" b="43151"/>
          <a:stretch/>
        </p:blipFill>
        <p:spPr bwMode="auto">
          <a:xfrm>
            <a:off x="251520" y="2797791"/>
            <a:ext cx="887104" cy="1050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743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AU" sz="2400" i="1" dirty="0"/>
              <a:t>Google</a:t>
            </a:r>
            <a:r>
              <a:rPr lang="en-AU" sz="2400" dirty="0"/>
              <a:t> </a:t>
            </a:r>
            <a:r>
              <a:rPr lang="en-AU" sz="2400" i="1" dirty="0" err="1"/>
              <a:t>Colaboratory</a:t>
            </a:r>
            <a:r>
              <a:rPr lang="en-AU" sz="2400" i="1" dirty="0"/>
              <a:t> </a:t>
            </a:r>
            <a:r>
              <a:rPr lang="en-AU" sz="2400" dirty="0" err="1"/>
              <a:t>adalah</a:t>
            </a:r>
            <a:r>
              <a:rPr lang="en-AU" sz="2400" dirty="0"/>
              <a:t> </a:t>
            </a:r>
            <a:r>
              <a:rPr lang="en-AU" sz="2400" dirty="0" err="1"/>
              <a:t>layanan</a:t>
            </a:r>
            <a:r>
              <a:rPr lang="en-AU" sz="2400" dirty="0"/>
              <a:t> </a:t>
            </a:r>
            <a:r>
              <a:rPr lang="en-AU" sz="2400" dirty="0" err="1"/>
              <a:t>berbasis</a:t>
            </a:r>
            <a:r>
              <a:rPr lang="en-AU" sz="2400" dirty="0"/>
              <a:t> </a:t>
            </a:r>
            <a:r>
              <a:rPr lang="en-AU" sz="2400" i="1" dirty="0"/>
              <a:t>cloud</a:t>
            </a:r>
            <a:r>
              <a:rPr lang="en-AU" sz="2400" dirty="0"/>
              <a:t> </a:t>
            </a:r>
            <a:r>
              <a:rPr lang="en-AU" sz="2400" i="1" dirty="0"/>
              <a:t>Google</a:t>
            </a:r>
            <a:r>
              <a:rPr lang="en-AU" sz="2400" dirty="0"/>
              <a:t> yang </a:t>
            </a:r>
            <a:r>
              <a:rPr lang="en-AU" sz="2400" dirty="0" err="1"/>
              <a:t>mereplikasi</a:t>
            </a:r>
            <a:r>
              <a:rPr lang="en-AU" sz="2400" dirty="0"/>
              <a:t> </a:t>
            </a:r>
            <a:r>
              <a:rPr lang="en-AU" sz="2400" i="1" dirty="0" err="1"/>
              <a:t>Jupyter</a:t>
            </a:r>
            <a:r>
              <a:rPr lang="en-AU" sz="2400" dirty="0"/>
              <a:t> </a:t>
            </a:r>
            <a:r>
              <a:rPr lang="en-AU" sz="2400" i="1" dirty="0"/>
              <a:t>Notebook</a:t>
            </a:r>
            <a:r>
              <a:rPr lang="en-AU" sz="2400" dirty="0"/>
              <a:t> </a:t>
            </a:r>
            <a:r>
              <a:rPr lang="en-AU" sz="2400" dirty="0" smtClean="0"/>
              <a:t>di-</a:t>
            </a:r>
            <a:r>
              <a:rPr lang="en-AU" sz="2400" i="1" dirty="0" smtClean="0"/>
              <a:t>cloud</a:t>
            </a:r>
            <a:r>
              <a:rPr lang="id-ID" sz="2400" i="1" dirty="0" smtClean="0"/>
              <a:t> </a:t>
            </a:r>
            <a:r>
              <a:rPr lang="id-ID" sz="2400" dirty="0" smtClean="0"/>
              <a:t>[13]</a:t>
            </a:r>
            <a:r>
              <a:rPr lang="en-AU" sz="2400" dirty="0" smtClean="0"/>
              <a:t>. </a:t>
            </a:r>
            <a:r>
              <a:rPr lang="en-AU" sz="2400" dirty="0" err="1"/>
              <a:t>Dalam</a:t>
            </a:r>
            <a:r>
              <a:rPr lang="en-AU" sz="2400" dirty="0"/>
              <a:t> </a:t>
            </a:r>
            <a:r>
              <a:rPr lang="en-AU" sz="2400" dirty="0" err="1"/>
              <a:t>sebagian</a:t>
            </a:r>
            <a:r>
              <a:rPr lang="en-AU" sz="2400" dirty="0"/>
              <a:t> </a:t>
            </a:r>
            <a:r>
              <a:rPr lang="en-AU" sz="2400" dirty="0" err="1"/>
              <a:t>besar</a:t>
            </a:r>
            <a:r>
              <a:rPr lang="en-AU" sz="2400" dirty="0"/>
              <a:t> </a:t>
            </a:r>
            <a:r>
              <a:rPr lang="en-AU" sz="2400" dirty="0" err="1"/>
              <a:t>hal</a:t>
            </a:r>
            <a:r>
              <a:rPr lang="en-AU" sz="2400" dirty="0"/>
              <a:t>, </a:t>
            </a:r>
            <a:r>
              <a:rPr lang="en-AU" sz="2400" dirty="0" err="1"/>
              <a:t>penggunaan</a:t>
            </a:r>
            <a:r>
              <a:rPr lang="en-AU" sz="2400" dirty="0"/>
              <a:t> </a:t>
            </a:r>
            <a:r>
              <a:rPr lang="en-AU" sz="2400" i="1" dirty="0" err="1"/>
              <a:t>Colaboratory</a:t>
            </a:r>
            <a:r>
              <a:rPr lang="en-AU" sz="2400" dirty="0"/>
              <a:t> </a:t>
            </a:r>
            <a:r>
              <a:rPr lang="en-AU" sz="2400" dirty="0" err="1"/>
              <a:t>hampir</a:t>
            </a:r>
            <a:r>
              <a:rPr lang="en-AU" sz="2400" dirty="0"/>
              <a:t> </a:t>
            </a:r>
            <a:r>
              <a:rPr lang="en-AU" sz="2400" dirty="0" err="1"/>
              <a:t>sama</a:t>
            </a:r>
            <a:r>
              <a:rPr lang="en-AU" sz="2400" dirty="0"/>
              <a:t> </a:t>
            </a:r>
            <a:r>
              <a:rPr lang="en-AU" sz="2400" dirty="0" err="1"/>
              <a:t>seperti</a:t>
            </a:r>
            <a:r>
              <a:rPr lang="en-AU" sz="2400" dirty="0"/>
              <a:t> yang </a:t>
            </a:r>
            <a:r>
              <a:rPr lang="en-AU" sz="2400" dirty="0" err="1"/>
              <a:t>dilakukan</a:t>
            </a:r>
            <a:r>
              <a:rPr lang="en-AU" sz="2400" dirty="0"/>
              <a:t> </a:t>
            </a:r>
            <a:r>
              <a:rPr lang="en-AU" sz="2400" dirty="0" err="1"/>
              <a:t>pada</a:t>
            </a:r>
            <a:r>
              <a:rPr lang="en-AU" sz="2400" dirty="0"/>
              <a:t> </a:t>
            </a:r>
            <a:r>
              <a:rPr lang="en-AU" sz="2400" dirty="0" err="1"/>
              <a:t>instalasi</a:t>
            </a:r>
            <a:r>
              <a:rPr lang="en-AU" sz="2400" dirty="0"/>
              <a:t> </a:t>
            </a:r>
            <a:r>
              <a:rPr lang="en-AU" sz="2400" i="1" dirty="0"/>
              <a:t>desktop</a:t>
            </a:r>
            <a:r>
              <a:rPr lang="en-AU" sz="2400" dirty="0"/>
              <a:t> </a:t>
            </a:r>
            <a:r>
              <a:rPr lang="en-AU" sz="2400" i="1" dirty="0" err="1"/>
              <a:t>Jupyter</a:t>
            </a:r>
            <a:r>
              <a:rPr lang="en-AU" sz="2400" dirty="0"/>
              <a:t> </a:t>
            </a:r>
            <a:r>
              <a:rPr lang="en-AU" sz="2400" i="1" dirty="0"/>
              <a:t>Notebook</a:t>
            </a:r>
            <a:r>
              <a:rPr lang="en-AU" sz="2400" dirty="0"/>
              <a:t>.</a:t>
            </a:r>
            <a:endParaRPr lang="id-ID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6030860" cy="292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40262" y="6142578"/>
            <a:ext cx="327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/>
              <a:t>Antarmuka </a:t>
            </a:r>
            <a:r>
              <a:rPr lang="id-ID" b="1" i="1" dirty="0" smtClean="0"/>
              <a:t>Google Colaboratory</a:t>
            </a:r>
            <a:endParaRPr lang="id-ID" i="1" dirty="0"/>
          </a:p>
        </p:txBody>
      </p:sp>
    </p:spTree>
    <p:extLst>
      <p:ext uri="{BB962C8B-B14F-4D97-AF65-F5344CB8AC3E}">
        <p14:creationId xmlns:p14="http://schemas.microsoft.com/office/powerpoint/2010/main" val="71660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4" grpId="1" animBg="1"/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245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AU" sz="2400" i="1" dirty="0" err="1"/>
              <a:t>Keras</a:t>
            </a:r>
            <a:r>
              <a:rPr lang="en-AU" sz="2400" dirty="0"/>
              <a:t> </a:t>
            </a:r>
            <a:r>
              <a:rPr lang="en-AU" sz="2400" dirty="0" err="1"/>
              <a:t>adalah</a:t>
            </a:r>
            <a:r>
              <a:rPr lang="en-AU" sz="2400" dirty="0"/>
              <a:t> </a:t>
            </a:r>
            <a:r>
              <a:rPr lang="en-AU" sz="2400" dirty="0" err="1"/>
              <a:t>sebuah</a:t>
            </a:r>
            <a:r>
              <a:rPr lang="en-AU" sz="2400" dirty="0"/>
              <a:t> </a:t>
            </a:r>
            <a:r>
              <a:rPr lang="en-AU" sz="2400" i="1" dirty="0"/>
              <a:t>framework</a:t>
            </a:r>
            <a:r>
              <a:rPr lang="en-AU" sz="2400" dirty="0"/>
              <a:t> </a:t>
            </a:r>
            <a:r>
              <a:rPr lang="en-AU" sz="2400" i="1" dirty="0"/>
              <a:t>deep</a:t>
            </a:r>
            <a:r>
              <a:rPr lang="en-AU" sz="2400" dirty="0"/>
              <a:t> </a:t>
            </a:r>
            <a:r>
              <a:rPr lang="en-AU" sz="2400" i="1" dirty="0"/>
              <a:t>learning</a:t>
            </a:r>
            <a:r>
              <a:rPr lang="en-AU" sz="2400" dirty="0"/>
              <a:t> </a:t>
            </a:r>
            <a:r>
              <a:rPr lang="en-AU" sz="2400" dirty="0" err="1"/>
              <a:t>untuk</a:t>
            </a:r>
            <a:r>
              <a:rPr lang="en-AU" sz="2400" dirty="0"/>
              <a:t> </a:t>
            </a:r>
            <a:r>
              <a:rPr lang="en-AU" sz="2400" i="1" dirty="0"/>
              <a:t>Python</a:t>
            </a:r>
            <a:r>
              <a:rPr lang="en-AU" sz="2400" dirty="0"/>
              <a:t> yang </a:t>
            </a:r>
            <a:r>
              <a:rPr lang="en-AU" sz="2400" dirty="0" err="1"/>
              <a:t>menyediakan</a:t>
            </a:r>
            <a:r>
              <a:rPr lang="en-AU" sz="2400" dirty="0"/>
              <a:t> </a:t>
            </a:r>
            <a:r>
              <a:rPr lang="en-AU" sz="2400" dirty="0" err="1"/>
              <a:t>cara</a:t>
            </a:r>
            <a:r>
              <a:rPr lang="en-AU" sz="2400" dirty="0"/>
              <a:t> </a:t>
            </a:r>
            <a:r>
              <a:rPr lang="en-AU" sz="2400" dirty="0" err="1"/>
              <a:t>mudah</a:t>
            </a:r>
            <a:r>
              <a:rPr lang="en-AU" sz="2400" dirty="0"/>
              <a:t> </a:t>
            </a:r>
            <a:r>
              <a:rPr lang="en-AU" sz="2400" dirty="0" err="1"/>
              <a:t>untuk</a:t>
            </a:r>
            <a:r>
              <a:rPr lang="en-AU" sz="2400" dirty="0"/>
              <a:t> </a:t>
            </a:r>
            <a:r>
              <a:rPr lang="en-AU" sz="2400" dirty="0" err="1"/>
              <a:t>mendefinisikan</a:t>
            </a:r>
            <a:r>
              <a:rPr lang="en-AU" sz="2400" dirty="0"/>
              <a:t> </a:t>
            </a:r>
            <a:r>
              <a:rPr lang="en-AU" sz="2400" dirty="0" err="1"/>
              <a:t>dan</a:t>
            </a:r>
            <a:r>
              <a:rPr lang="en-AU" sz="2400" dirty="0"/>
              <a:t> </a:t>
            </a:r>
            <a:r>
              <a:rPr lang="en-AU" sz="2400" dirty="0" err="1"/>
              <a:t>melatih</a:t>
            </a:r>
            <a:r>
              <a:rPr lang="en-AU" sz="2400" dirty="0"/>
              <a:t> </a:t>
            </a:r>
            <a:r>
              <a:rPr lang="en-AU" sz="2400" dirty="0" err="1"/>
              <a:t>hampir</a:t>
            </a:r>
            <a:r>
              <a:rPr lang="en-AU" sz="2400" dirty="0"/>
              <a:t> </a:t>
            </a:r>
            <a:r>
              <a:rPr lang="en-AU" sz="2400" dirty="0" err="1"/>
              <a:t>semua</a:t>
            </a:r>
            <a:r>
              <a:rPr lang="en-AU" sz="2400" dirty="0"/>
              <a:t> </a:t>
            </a:r>
            <a:r>
              <a:rPr lang="en-AU" sz="2400" dirty="0" err="1"/>
              <a:t>jenis</a:t>
            </a:r>
            <a:r>
              <a:rPr lang="en-AU" sz="2400" dirty="0"/>
              <a:t> model </a:t>
            </a:r>
            <a:r>
              <a:rPr lang="en-AU" sz="2400" i="1" dirty="0"/>
              <a:t>deep </a:t>
            </a:r>
            <a:r>
              <a:rPr lang="en-AU" sz="2400" i="1" dirty="0" smtClean="0"/>
              <a:t>learning</a:t>
            </a:r>
            <a:r>
              <a:rPr lang="id-ID" sz="2400" i="1" dirty="0" smtClean="0"/>
              <a:t> </a:t>
            </a:r>
            <a:r>
              <a:rPr lang="id-ID" sz="2400" dirty="0" smtClean="0"/>
              <a:t>[2]</a:t>
            </a:r>
            <a:r>
              <a:rPr lang="id-ID" sz="2400" i="1" dirty="0" smtClean="0"/>
              <a:t>.</a:t>
            </a:r>
          </a:p>
          <a:p>
            <a:pPr marL="0" indent="0" algn="just">
              <a:buNone/>
            </a:pPr>
            <a:endParaRPr lang="id-ID" sz="2400" i="1" dirty="0"/>
          </a:p>
          <a:p>
            <a:pPr marL="0" indent="0" algn="just">
              <a:buNone/>
            </a:pPr>
            <a:endParaRPr lang="id-ID" sz="2400" i="1" dirty="0" smtClean="0"/>
          </a:p>
          <a:p>
            <a:pPr marL="0" indent="0" algn="just">
              <a:buNone/>
            </a:pPr>
            <a:endParaRPr lang="id-ID" sz="2400" i="1" dirty="0"/>
          </a:p>
          <a:p>
            <a:pPr marL="0" indent="0" algn="just">
              <a:buNone/>
            </a:pPr>
            <a:endParaRPr lang="id-ID" sz="2400" i="1" dirty="0" smtClean="0"/>
          </a:p>
          <a:p>
            <a:pPr marL="0" indent="0" algn="just">
              <a:buNone/>
            </a:pPr>
            <a:endParaRPr lang="id-ID" sz="2400" i="1" dirty="0"/>
          </a:p>
          <a:p>
            <a:pPr marL="0" indent="0" algn="just">
              <a:buNone/>
            </a:pPr>
            <a:endParaRPr lang="id-ID" sz="2400" i="1" dirty="0" smtClean="0"/>
          </a:p>
          <a:p>
            <a:pPr marL="0" indent="0" algn="just">
              <a:buNone/>
            </a:pPr>
            <a:r>
              <a:rPr lang="en-AU" sz="2400" i="1" dirty="0" err="1" smtClean="0"/>
              <a:t>TensorFlow</a:t>
            </a:r>
            <a:r>
              <a:rPr lang="en-AU" sz="2400" dirty="0" smtClean="0"/>
              <a:t> </a:t>
            </a:r>
            <a:r>
              <a:rPr lang="id-ID" sz="2400" dirty="0" smtClean="0"/>
              <a:t>digunakan sebagai </a:t>
            </a:r>
            <a:r>
              <a:rPr lang="id-ID" sz="2400" i="1" dirty="0" smtClean="0"/>
              <a:t>backend</a:t>
            </a:r>
            <a:r>
              <a:rPr lang="id-ID" sz="2400" dirty="0" smtClean="0"/>
              <a:t> mesin pada </a:t>
            </a:r>
            <a:r>
              <a:rPr lang="en-AU" sz="2400" i="1" dirty="0" err="1" smtClean="0"/>
              <a:t>Keras</a:t>
            </a:r>
            <a:r>
              <a:rPr lang="en-AU" sz="2400" dirty="0" smtClean="0"/>
              <a:t> </a:t>
            </a:r>
            <a:r>
              <a:rPr lang="id-ID" sz="2400" dirty="0" smtClean="0"/>
              <a:t>agar </a:t>
            </a:r>
            <a:r>
              <a:rPr lang="en-AU" sz="2400" dirty="0" err="1" smtClean="0"/>
              <a:t>dapat</a:t>
            </a:r>
            <a:r>
              <a:rPr lang="en-AU" sz="2400" dirty="0" smtClean="0"/>
              <a:t> </a:t>
            </a:r>
            <a:r>
              <a:rPr lang="en-AU" sz="2400" dirty="0" err="1"/>
              <a:t>berjalan</a:t>
            </a:r>
            <a:r>
              <a:rPr lang="en-AU" sz="2400" dirty="0"/>
              <a:t> </a:t>
            </a:r>
            <a:r>
              <a:rPr lang="en-AU" sz="2400" dirty="0" err="1"/>
              <a:t>dengan</a:t>
            </a:r>
            <a:r>
              <a:rPr lang="en-AU" sz="2400" dirty="0"/>
              <a:t> </a:t>
            </a:r>
            <a:r>
              <a:rPr lang="en-AU" sz="2400" dirty="0" err="1"/>
              <a:t>mulus</a:t>
            </a:r>
            <a:r>
              <a:rPr lang="en-AU" sz="2400" dirty="0"/>
              <a:t> di CPU </a:t>
            </a:r>
            <a:r>
              <a:rPr lang="en-AU" sz="2400" dirty="0" err="1"/>
              <a:t>dan</a:t>
            </a:r>
            <a:r>
              <a:rPr lang="en-AU" sz="2400" dirty="0"/>
              <a:t> GPU.</a:t>
            </a:r>
            <a:endParaRPr lang="id-ID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KERAS </a:t>
            </a:r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DAN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TENSORFLOW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45218"/>
            <a:ext cx="4176464" cy="206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23728" y="5075892"/>
            <a:ext cx="487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b="1" dirty="0"/>
              <a:t>Susunan </a:t>
            </a:r>
            <a:r>
              <a:rPr lang="id-ID" b="1" i="1" dirty="0"/>
              <a:t>software</a:t>
            </a:r>
            <a:r>
              <a:rPr lang="id-ID" b="1" dirty="0"/>
              <a:t> dan </a:t>
            </a:r>
            <a:r>
              <a:rPr lang="id-ID" b="1" i="1" dirty="0"/>
              <a:t>hardware</a:t>
            </a:r>
            <a:r>
              <a:rPr lang="id-ID" b="1" dirty="0"/>
              <a:t> </a:t>
            </a:r>
            <a:r>
              <a:rPr lang="id-ID" b="1" i="1" dirty="0"/>
              <a:t>deep</a:t>
            </a:r>
            <a:r>
              <a:rPr lang="id-ID" b="1" dirty="0"/>
              <a:t> </a:t>
            </a:r>
            <a:r>
              <a:rPr lang="id-ID" b="1" i="1" dirty="0"/>
              <a:t>learning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7698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4" grpId="1" animBg="1"/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245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AU" sz="2000" i="1" dirty="0" err="1"/>
              <a:t>TensorFlow</a:t>
            </a:r>
            <a:r>
              <a:rPr lang="en-AU" sz="2000" dirty="0"/>
              <a:t> </a:t>
            </a:r>
            <a:r>
              <a:rPr lang="en-AU" sz="2000" i="1" dirty="0" err="1"/>
              <a:t>Lite</a:t>
            </a:r>
            <a:r>
              <a:rPr lang="en-AU" sz="2000" dirty="0"/>
              <a:t> </a:t>
            </a:r>
            <a:r>
              <a:rPr lang="en-AU" sz="2000" dirty="0" err="1"/>
              <a:t>adalah</a:t>
            </a:r>
            <a:r>
              <a:rPr lang="en-AU" sz="2000" dirty="0"/>
              <a:t> </a:t>
            </a:r>
            <a:r>
              <a:rPr lang="en-AU" sz="2000" dirty="0" err="1"/>
              <a:t>solusi</a:t>
            </a:r>
            <a:r>
              <a:rPr lang="en-AU" sz="2000" dirty="0"/>
              <a:t> </a:t>
            </a:r>
            <a:r>
              <a:rPr lang="en-AU" sz="2000" dirty="0" err="1"/>
              <a:t>ringan</a:t>
            </a:r>
            <a:r>
              <a:rPr lang="en-AU" sz="2000" dirty="0"/>
              <a:t> </a:t>
            </a:r>
            <a:r>
              <a:rPr lang="en-AU" sz="2000" i="1" dirty="0" err="1"/>
              <a:t>TensorFlow</a:t>
            </a:r>
            <a:r>
              <a:rPr lang="en-AU" sz="2000" dirty="0"/>
              <a:t> </a:t>
            </a:r>
            <a:r>
              <a:rPr lang="en-AU" sz="2000" dirty="0" err="1"/>
              <a:t>untuk</a:t>
            </a:r>
            <a:r>
              <a:rPr lang="en-AU" sz="2000" dirty="0"/>
              <a:t> </a:t>
            </a:r>
            <a:r>
              <a:rPr lang="en-AU" sz="2000" dirty="0" err="1"/>
              <a:t>perangkat</a:t>
            </a:r>
            <a:r>
              <a:rPr lang="en-AU" sz="2000" dirty="0"/>
              <a:t> </a:t>
            </a:r>
            <a:r>
              <a:rPr lang="en-AU" sz="2000" dirty="0" err="1"/>
              <a:t>seluler</a:t>
            </a:r>
            <a:r>
              <a:rPr lang="en-AU" sz="2000" dirty="0"/>
              <a:t> </a:t>
            </a:r>
            <a:r>
              <a:rPr lang="en-AU" sz="2000" dirty="0" err="1"/>
              <a:t>dan</a:t>
            </a:r>
            <a:r>
              <a:rPr lang="en-AU" sz="2000" dirty="0"/>
              <a:t> </a:t>
            </a:r>
            <a:r>
              <a:rPr lang="en-AU" sz="2000" dirty="0" err="1" smtClean="0"/>
              <a:t>tertanam</a:t>
            </a:r>
            <a:r>
              <a:rPr lang="en-AU" sz="2000" dirty="0" smtClean="0"/>
              <a:t>. </a:t>
            </a:r>
            <a:r>
              <a:rPr lang="en-AU" sz="2000" i="1" dirty="0" err="1"/>
              <a:t>TensorFlow</a:t>
            </a:r>
            <a:r>
              <a:rPr lang="en-AU" sz="2000" dirty="0"/>
              <a:t> </a:t>
            </a:r>
            <a:r>
              <a:rPr lang="en-AU" sz="2000" dirty="0" err="1"/>
              <a:t>itu</a:t>
            </a:r>
            <a:r>
              <a:rPr lang="en-AU" sz="2000" dirty="0"/>
              <a:t> </a:t>
            </a:r>
            <a:r>
              <a:rPr lang="en-AU" sz="2000" dirty="0" err="1"/>
              <a:t>sendiri</a:t>
            </a:r>
            <a:r>
              <a:rPr lang="en-AU" sz="2000" dirty="0"/>
              <a:t> </a:t>
            </a:r>
            <a:r>
              <a:rPr lang="en-AU" sz="2000" dirty="0" err="1"/>
              <a:t>adalah</a:t>
            </a:r>
            <a:r>
              <a:rPr lang="en-AU" sz="2000" dirty="0"/>
              <a:t> </a:t>
            </a:r>
            <a:r>
              <a:rPr lang="en-AU" sz="2000" dirty="0" err="1"/>
              <a:t>sebuah</a:t>
            </a:r>
            <a:r>
              <a:rPr lang="en-AU" sz="2000" dirty="0"/>
              <a:t> </a:t>
            </a:r>
            <a:r>
              <a:rPr lang="en-AU" sz="2000" i="1" dirty="0"/>
              <a:t>end</a:t>
            </a:r>
            <a:r>
              <a:rPr lang="en-AU" sz="2000" dirty="0"/>
              <a:t>-</a:t>
            </a:r>
            <a:r>
              <a:rPr lang="en-AU" sz="2000" i="1" dirty="0"/>
              <a:t>to</a:t>
            </a:r>
            <a:r>
              <a:rPr lang="en-AU" sz="2000" dirty="0"/>
              <a:t>-</a:t>
            </a:r>
            <a:r>
              <a:rPr lang="en-AU" sz="2000" i="1" dirty="0"/>
              <a:t>end</a:t>
            </a:r>
            <a:r>
              <a:rPr lang="en-AU" sz="2000" dirty="0"/>
              <a:t> </a:t>
            </a:r>
            <a:r>
              <a:rPr lang="en-AU" sz="2000" i="1" dirty="0"/>
              <a:t>open</a:t>
            </a:r>
            <a:r>
              <a:rPr lang="en-AU" sz="2000" dirty="0"/>
              <a:t> </a:t>
            </a:r>
            <a:r>
              <a:rPr lang="en-AU" sz="2000" i="1" dirty="0"/>
              <a:t>source</a:t>
            </a:r>
            <a:r>
              <a:rPr lang="en-AU" sz="2000" dirty="0"/>
              <a:t> </a:t>
            </a:r>
            <a:r>
              <a:rPr lang="en-AU" sz="2000" i="1" dirty="0"/>
              <a:t>platform</a:t>
            </a:r>
            <a:r>
              <a:rPr lang="en-AU" sz="2000" dirty="0"/>
              <a:t> yang </a:t>
            </a:r>
            <a:r>
              <a:rPr lang="en-AU" sz="2000" dirty="0" err="1"/>
              <a:t>digunakan</a:t>
            </a:r>
            <a:r>
              <a:rPr lang="en-AU" sz="2000" dirty="0"/>
              <a:t> </a:t>
            </a:r>
            <a:r>
              <a:rPr lang="en-AU" sz="2000" dirty="0" err="1"/>
              <a:t>untuk</a:t>
            </a:r>
            <a:r>
              <a:rPr lang="en-AU" sz="2000" dirty="0"/>
              <a:t> </a:t>
            </a:r>
            <a:r>
              <a:rPr lang="en-AU" sz="2000" i="1" dirty="0"/>
              <a:t>machine</a:t>
            </a:r>
            <a:r>
              <a:rPr lang="en-AU" sz="2000" dirty="0"/>
              <a:t> </a:t>
            </a:r>
            <a:r>
              <a:rPr lang="en-AU" sz="2000" i="1" dirty="0" smtClean="0"/>
              <a:t>learning</a:t>
            </a:r>
            <a:r>
              <a:rPr lang="id-ID" sz="2000" i="1" dirty="0" smtClean="0"/>
              <a:t> </a:t>
            </a:r>
            <a:r>
              <a:rPr lang="id-ID" sz="2000" dirty="0" smtClean="0"/>
              <a:t>[14]</a:t>
            </a:r>
            <a:r>
              <a:rPr lang="en-AU" sz="2000" dirty="0" smtClean="0"/>
              <a:t>.</a:t>
            </a:r>
            <a:endParaRPr lang="id-ID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TENSORFLOW LITE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17410" name="Picture 2" descr="0_Bt9qwKDjd1xi5RDd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08920"/>
            <a:ext cx="3744416" cy="345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66692" y="6197320"/>
            <a:ext cx="267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/>
              <a:t>Arsitektur </a:t>
            </a:r>
            <a:r>
              <a:rPr lang="id-ID" b="1" i="1" dirty="0"/>
              <a:t>TensorFlow Lite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6577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4" grpId="1" animBg="1"/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pPr marL="0" indent="0" algn="just">
              <a:buNone/>
            </a:pPr>
            <a:r>
              <a:rPr lang="en-AU" i="1" dirty="0"/>
              <a:t>Android</a:t>
            </a:r>
            <a:r>
              <a:rPr lang="en-AU" dirty="0"/>
              <a:t> </a:t>
            </a:r>
            <a:r>
              <a:rPr lang="en-AU" i="1" dirty="0"/>
              <a:t>Studio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sebuah</a:t>
            </a:r>
            <a:r>
              <a:rPr lang="en-AU" dirty="0"/>
              <a:t> </a:t>
            </a:r>
            <a:r>
              <a:rPr lang="en-AU" i="1" dirty="0"/>
              <a:t>Integrated Development Environment</a:t>
            </a:r>
            <a:r>
              <a:rPr lang="en-AU" dirty="0"/>
              <a:t> (IDE) </a:t>
            </a:r>
            <a:r>
              <a:rPr lang="en-AU" dirty="0" err="1"/>
              <a:t>resmi</a:t>
            </a:r>
            <a:r>
              <a:rPr lang="en-AU" dirty="0"/>
              <a:t> yang </a:t>
            </a:r>
            <a:r>
              <a:rPr lang="en-AU" dirty="0" err="1"/>
              <a:t>digunakan</a:t>
            </a:r>
            <a:r>
              <a:rPr lang="en-AU" dirty="0"/>
              <a:t> </a:t>
            </a:r>
            <a:r>
              <a:rPr lang="en-AU" dirty="0" err="1"/>
              <a:t>untuk</a:t>
            </a:r>
            <a:r>
              <a:rPr lang="en-AU" dirty="0"/>
              <a:t> </a:t>
            </a:r>
            <a:r>
              <a:rPr lang="en-AU" dirty="0" err="1"/>
              <a:t>pengembangan</a:t>
            </a:r>
            <a:r>
              <a:rPr lang="en-AU" dirty="0"/>
              <a:t> </a:t>
            </a:r>
            <a:r>
              <a:rPr lang="en-AU" dirty="0" err="1"/>
              <a:t>aplikasi</a:t>
            </a:r>
            <a:r>
              <a:rPr lang="en-AU" dirty="0"/>
              <a:t> Android, </a:t>
            </a:r>
            <a:r>
              <a:rPr lang="en-AU" dirty="0" err="1"/>
              <a:t>berdasarkan</a:t>
            </a:r>
            <a:r>
              <a:rPr lang="en-AU" dirty="0"/>
              <a:t> </a:t>
            </a:r>
            <a:r>
              <a:rPr lang="en-AU" dirty="0" err="1"/>
              <a:t>IntelliJ</a:t>
            </a:r>
            <a:r>
              <a:rPr lang="en-AU" dirty="0"/>
              <a:t> </a:t>
            </a:r>
            <a:r>
              <a:rPr lang="en-AU" dirty="0" smtClean="0"/>
              <a:t>IDEA</a:t>
            </a:r>
            <a:r>
              <a:rPr lang="id-ID" dirty="0" smtClean="0"/>
              <a:t> [15].</a:t>
            </a:r>
          </a:p>
          <a:p>
            <a:pPr marL="0" indent="0" algn="just">
              <a:buNone/>
            </a:pPr>
            <a:r>
              <a:rPr lang="en-AU" dirty="0" err="1"/>
              <a:t>Bahasa</a:t>
            </a:r>
            <a:r>
              <a:rPr lang="en-AU" dirty="0"/>
              <a:t> </a:t>
            </a:r>
            <a:r>
              <a:rPr lang="en-AU" dirty="0" err="1"/>
              <a:t>pemrograman</a:t>
            </a:r>
            <a:r>
              <a:rPr lang="en-AU" dirty="0"/>
              <a:t> yang </a:t>
            </a:r>
            <a:r>
              <a:rPr lang="en-AU" dirty="0" err="1"/>
              <a:t>digunakan</a:t>
            </a:r>
            <a:r>
              <a:rPr lang="en-AU" dirty="0"/>
              <a:t> </a:t>
            </a:r>
            <a:r>
              <a:rPr lang="en-AU" dirty="0" err="1"/>
              <a:t>adalah</a:t>
            </a:r>
            <a:r>
              <a:rPr lang="en-AU" dirty="0"/>
              <a:t> </a:t>
            </a:r>
            <a:r>
              <a:rPr lang="en-AU" i="1" dirty="0"/>
              <a:t>Java </a:t>
            </a:r>
            <a:r>
              <a:rPr lang="en-AU" dirty="0" err="1"/>
              <a:t>atau</a:t>
            </a:r>
            <a:r>
              <a:rPr lang="en-AU" dirty="0"/>
              <a:t> </a:t>
            </a:r>
            <a:r>
              <a:rPr lang="en-AU" i="1" dirty="0" err="1"/>
              <a:t>Kotlin</a:t>
            </a:r>
            <a:r>
              <a:rPr lang="en-AU" dirty="0"/>
              <a:t>.</a:t>
            </a:r>
            <a:endParaRPr lang="id-ID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ANDROID STUDIO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9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914" y="1772816"/>
            <a:ext cx="8285244" cy="4707905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80520"/>
          </a:xfrm>
          <a:noFill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AU" sz="2800" dirty="0" err="1"/>
              <a:t>Beras</a:t>
            </a:r>
            <a:r>
              <a:rPr lang="en-AU" sz="2800" dirty="0"/>
              <a:t> </a:t>
            </a:r>
            <a:r>
              <a:rPr lang="en-AU" sz="2800" dirty="0" err="1"/>
              <a:t>adalah</a:t>
            </a:r>
            <a:r>
              <a:rPr lang="en-AU" sz="2800" dirty="0"/>
              <a:t> </a:t>
            </a:r>
            <a:r>
              <a:rPr lang="en-AU" sz="2800" dirty="0" err="1"/>
              <a:t>salah</a:t>
            </a:r>
            <a:r>
              <a:rPr lang="en-AU" sz="2800" dirty="0"/>
              <a:t> </a:t>
            </a:r>
            <a:r>
              <a:rPr lang="en-AU" sz="2800" dirty="0" err="1"/>
              <a:t>satu</a:t>
            </a:r>
            <a:r>
              <a:rPr lang="en-AU" sz="2800" dirty="0"/>
              <a:t> </a:t>
            </a:r>
            <a:r>
              <a:rPr lang="en-AU" sz="2800" dirty="0" err="1"/>
              <a:t>komoditas</a:t>
            </a:r>
            <a:r>
              <a:rPr lang="en-AU" sz="2800" dirty="0"/>
              <a:t> </a:t>
            </a:r>
            <a:r>
              <a:rPr lang="en-AU" sz="2800" dirty="0" err="1"/>
              <a:t>penting</a:t>
            </a:r>
            <a:r>
              <a:rPr lang="en-AU" sz="2800" dirty="0"/>
              <a:t> </a:t>
            </a:r>
            <a:r>
              <a:rPr lang="en-AU" sz="2800" dirty="0" err="1"/>
              <a:t>bagi</a:t>
            </a:r>
            <a:r>
              <a:rPr lang="en-AU" sz="2800" dirty="0"/>
              <a:t> </a:t>
            </a:r>
            <a:r>
              <a:rPr lang="en-AU" sz="2800" dirty="0" smtClean="0"/>
              <a:t>Indonesia</a:t>
            </a:r>
            <a:r>
              <a:rPr lang="id-ID" sz="2800" dirty="0" smtClean="0"/>
              <a:t> [17]</a:t>
            </a:r>
            <a:r>
              <a:rPr lang="en-AU" sz="2800" dirty="0" smtClean="0"/>
              <a:t>.</a:t>
            </a:r>
            <a:r>
              <a:rPr lang="id-ID" sz="2800" dirty="0" smtClean="0"/>
              <a:t> Beberapa varietas beras yang dapat dijumpai di pasar yaitu :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BERAS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6510587"/>
              </p:ext>
            </p:extLst>
          </p:nvPr>
        </p:nvGraphicFramePr>
        <p:xfrm>
          <a:off x="470848" y="3140968"/>
          <a:ext cx="8285958" cy="3357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478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" grpId="0" build="p"/>
      <p:bldP spid="3" grpId="1" build="p"/>
      <p:bldP spid="4" grpId="0" animBg="1"/>
      <p:bldP spid="4" grpId="1" animBg="1"/>
      <p:bldGraphic spid="2" grpId="0">
        <p:bldAsOne/>
      </p:bldGraphic>
      <p:bldGraphic spid="2" grpId="1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636912"/>
            <a:ext cx="9144000" cy="1371600"/>
          </a:xfrm>
          <a:solidFill>
            <a:srgbClr val="00B050">
              <a:alpha val="60000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id-ID" sz="4800" b="1" dirty="0" smtClean="0">
                <a:solidFill>
                  <a:srgbClr val="FFC000"/>
                </a:solidFill>
              </a:rPr>
              <a:t>METODE PENELITIAN</a:t>
            </a:r>
            <a:endParaRPr lang="id-ID" sz="4800" b="1" dirty="0">
              <a:solidFill>
                <a:srgbClr val="FFC000"/>
              </a:solidFill>
            </a:endParaRPr>
          </a:p>
        </p:txBody>
      </p:sp>
      <p:pic>
        <p:nvPicPr>
          <p:cNvPr id="28674" name="Picture 2" descr="E:\Data\Tugas Kuliah\Semester 7\TA\list-icon-png-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08920"/>
            <a:ext cx="1152128" cy="11521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422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4" y="1772816"/>
            <a:ext cx="8275614" cy="4608512"/>
          </a:xfrm>
          <a:prstGeom prst="rect">
            <a:avLst/>
          </a:prstGeom>
          <a:solidFill>
            <a:srgbClr val="526DB0">
              <a:lumMod val="20000"/>
              <a:lumOff val="80000"/>
            </a:srgbClr>
          </a:solidFill>
          <a:ln w="2857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5"/>
          </a:xfrm>
        </p:spPr>
        <p:txBody>
          <a:bodyPr/>
          <a:lstStyle/>
          <a:p>
            <a:pPr marL="0" indent="0" algn="just">
              <a:buNone/>
            </a:pPr>
            <a:r>
              <a:rPr lang="en-AU" dirty="0" err="1"/>
              <a:t>Penelitian</a:t>
            </a:r>
            <a:r>
              <a:rPr lang="en-AU" dirty="0"/>
              <a:t> </a:t>
            </a:r>
            <a:r>
              <a:rPr lang="en-AU" dirty="0" err="1"/>
              <a:t>dilaksanakan</a:t>
            </a:r>
            <a:r>
              <a:rPr lang="en-AU" dirty="0"/>
              <a:t> </a:t>
            </a:r>
            <a:r>
              <a:rPr lang="en-AU" dirty="0" err="1"/>
              <a:t>dalam</a:t>
            </a:r>
            <a:r>
              <a:rPr lang="en-AU" dirty="0"/>
              <a:t> </a:t>
            </a:r>
            <a:r>
              <a:rPr lang="en-AU" dirty="0" err="1"/>
              <a:t>waktu</a:t>
            </a:r>
            <a:r>
              <a:rPr lang="en-AU" dirty="0"/>
              <a:t> 4 </a:t>
            </a:r>
            <a:r>
              <a:rPr lang="en-AU" dirty="0" err="1"/>
              <a:t>bulan</a:t>
            </a:r>
            <a:r>
              <a:rPr lang="en-AU" dirty="0"/>
              <a:t> </a:t>
            </a:r>
            <a:r>
              <a:rPr lang="en-AU" dirty="0" err="1"/>
              <a:t>dimulai</a:t>
            </a:r>
            <a:r>
              <a:rPr lang="en-AU" dirty="0"/>
              <a:t> </a:t>
            </a:r>
            <a:r>
              <a:rPr lang="en-AU" dirty="0" err="1"/>
              <a:t>dari</a:t>
            </a:r>
            <a:r>
              <a:rPr lang="en-AU" dirty="0"/>
              <a:t> </a:t>
            </a:r>
            <a:r>
              <a:rPr lang="en-AU" dirty="0" err="1"/>
              <a:t>bulan</a:t>
            </a:r>
            <a:r>
              <a:rPr lang="en-AU" dirty="0"/>
              <a:t> </a:t>
            </a:r>
            <a:r>
              <a:rPr lang="en-AU" dirty="0" err="1"/>
              <a:t>Oktober</a:t>
            </a:r>
            <a:r>
              <a:rPr lang="en-AU" dirty="0"/>
              <a:t> 2019 </a:t>
            </a:r>
            <a:r>
              <a:rPr lang="en-AU" dirty="0" err="1"/>
              <a:t>hingga</a:t>
            </a:r>
            <a:r>
              <a:rPr lang="en-AU" dirty="0"/>
              <a:t> </a:t>
            </a:r>
            <a:r>
              <a:rPr lang="en-AU" dirty="0" err="1"/>
              <a:t>bulan</a:t>
            </a:r>
            <a:r>
              <a:rPr lang="en-AU" dirty="0"/>
              <a:t> </a:t>
            </a:r>
            <a:r>
              <a:rPr lang="en-AU" dirty="0" err="1"/>
              <a:t>Januari</a:t>
            </a:r>
            <a:r>
              <a:rPr lang="en-AU" dirty="0"/>
              <a:t> 2020 </a:t>
            </a:r>
            <a:r>
              <a:rPr lang="en-AU" dirty="0" err="1"/>
              <a:t>bertempat</a:t>
            </a:r>
            <a:r>
              <a:rPr lang="en-AU" dirty="0"/>
              <a:t> di </a:t>
            </a:r>
            <a:r>
              <a:rPr lang="en-AU" dirty="0" err="1"/>
              <a:t>Kampus</a:t>
            </a:r>
            <a:r>
              <a:rPr lang="en-AU" dirty="0"/>
              <a:t> </a:t>
            </a:r>
            <a:r>
              <a:rPr lang="en-AU" dirty="0" err="1"/>
              <a:t>Fakultas</a:t>
            </a:r>
            <a:r>
              <a:rPr lang="en-AU" dirty="0"/>
              <a:t> </a:t>
            </a:r>
            <a:r>
              <a:rPr lang="en-AU" dirty="0" err="1"/>
              <a:t>Teknik</a:t>
            </a:r>
            <a:r>
              <a:rPr lang="en-AU" dirty="0"/>
              <a:t> </a:t>
            </a:r>
            <a:r>
              <a:rPr lang="en-AU" dirty="0" err="1"/>
              <a:t>Universitas</a:t>
            </a:r>
            <a:r>
              <a:rPr lang="en-AU" dirty="0"/>
              <a:t> </a:t>
            </a:r>
            <a:r>
              <a:rPr lang="en-AU" dirty="0" err="1"/>
              <a:t>Jenderal</a:t>
            </a:r>
            <a:r>
              <a:rPr lang="en-AU" dirty="0"/>
              <a:t> </a:t>
            </a:r>
            <a:r>
              <a:rPr lang="en-AU" dirty="0" err="1"/>
              <a:t>Soedirman</a:t>
            </a:r>
            <a:r>
              <a:rPr lang="en-AU" dirty="0"/>
              <a:t>, </a:t>
            </a:r>
            <a:r>
              <a:rPr lang="en-AU" dirty="0" err="1"/>
              <a:t>Kabupaten</a:t>
            </a:r>
            <a:r>
              <a:rPr lang="en-AU" dirty="0"/>
              <a:t> </a:t>
            </a:r>
            <a:r>
              <a:rPr lang="en-AU" dirty="0" err="1"/>
              <a:t>Purbalingga</a:t>
            </a:r>
            <a:r>
              <a:rPr lang="id-ID" dirty="0"/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WAKTU DAN TEMPAT PENELITIAN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28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" grpId="0" build="p"/>
      <p:bldP spid="3" grpId="1" build="p"/>
      <p:bldP spid="4" grpId="0" animBg="1"/>
      <p:bldP spid="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96544"/>
          </a:xfrm>
          <a:solidFill>
            <a:srgbClr val="92D050">
              <a:alpha val="25000"/>
            </a:srgbClr>
          </a:solidFill>
          <a:ln w="28575">
            <a:solidFill>
              <a:srgbClr val="00B050"/>
            </a:solidFill>
            <a:prstDash val="lgDashDotDot"/>
          </a:ln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id-ID" sz="1600" b="1" dirty="0" smtClean="0"/>
              <a:t>Perangkat keras :</a:t>
            </a:r>
          </a:p>
          <a:p>
            <a:pPr lvl="1" algn="just"/>
            <a:r>
              <a:rPr lang="id-ID" sz="1600" dirty="0"/>
              <a:t>Sebuah </a:t>
            </a:r>
            <a:r>
              <a:rPr lang="id-ID" sz="1600" i="1" dirty="0"/>
              <a:t>Laptop</a:t>
            </a:r>
            <a:r>
              <a:rPr lang="id-ID" sz="1600" dirty="0"/>
              <a:t> Dell Inspiron 14 3000 </a:t>
            </a:r>
            <a:r>
              <a:rPr lang="id-ID" sz="1600" i="1" dirty="0"/>
              <a:t>Series</a:t>
            </a:r>
            <a:r>
              <a:rPr lang="id-ID" sz="1600" dirty="0"/>
              <a:t> dengan spesifikasi prosesor Intel Celeron 3205 dan RAM 4 GB.</a:t>
            </a:r>
          </a:p>
          <a:p>
            <a:pPr lvl="1" algn="just"/>
            <a:r>
              <a:rPr lang="id-ID" sz="1600" dirty="0"/>
              <a:t>Komputer virtual </a:t>
            </a:r>
            <a:r>
              <a:rPr lang="id-ID" sz="1600" i="1" dirty="0"/>
              <a:t>Google</a:t>
            </a:r>
            <a:r>
              <a:rPr lang="id-ID" sz="1600" dirty="0"/>
              <a:t> </a:t>
            </a:r>
            <a:r>
              <a:rPr lang="id-ID" sz="1600" i="1" dirty="0"/>
              <a:t>Colaboratory</a:t>
            </a:r>
            <a:r>
              <a:rPr lang="id-ID" sz="1600" dirty="0"/>
              <a:t> dengan spesifikasi GPU: 1x Tesla K80, komputasi 3.7, mempunyai inti CUDA 2496 , 12 GB GDDR5 VRAM, CPU: 1x </a:t>
            </a:r>
            <a:r>
              <a:rPr lang="id-ID" sz="1600" i="1" dirty="0"/>
              <a:t>single core hyper threaded Xeon Processors</a:t>
            </a:r>
            <a:r>
              <a:rPr lang="id-ID" sz="1600" dirty="0"/>
              <a:t> @2.3 Ghz, RAM: ~12.6 GB, </a:t>
            </a:r>
            <a:r>
              <a:rPr lang="id-ID" sz="1600" i="1" dirty="0"/>
              <a:t>Disk</a:t>
            </a:r>
            <a:r>
              <a:rPr lang="id-ID" sz="1600" dirty="0"/>
              <a:t>: ~33 </a:t>
            </a:r>
            <a:r>
              <a:rPr lang="id-ID" sz="1600" dirty="0" smtClean="0"/>
              <a:t>GB.</a:t>
            </a:r>
          </a:p>
          <a:p>
            <a:pPr lvl="1" algn="just"/>
            <a:r>
              <a:rPr lang="en-AU" sz="1600" dirty="0" err="1" smtClean="0"/>
              <a:t>Sebuah</a:t>
            </a:r>
            <a:r>
              <a:rPr lang="en-AU" sz="1600" dirty="0" smtClean="0"/>
              <a:t> </a:t>
            </a:r>
            <a:r>
              <a:rPr lang="en-AU" sz="1600" i="1" dirty="0"/>
              <a:t>Smartphone Android</a:t>
            </a:r>
            <a:r>
              <a:rPr lang="en-AU" sz="1600" dirty="0"/>
              <a:t> </a:t>
            </a:r>
            <a:r>
              <a:rPr lang="en-AU" sz="1600" dirty="0" err="1"/>
              <a:t>Oppo</a:t>
            </a:r>
            <a:r>
              <a:rPr lang="en-AU" sz="1600" dirty="0"/>
              <a:t> A37f </a:t>
            </a:r>
            <a:r>
              <a:rPr lang="en-AU" sz="1600" dirty="0" err="1"/>
              <a:t>dengan</a:t>
            </a:r>
            <a:r>
              <a:rPr lang="en-AU" sz="1600" dirty="0"/>
              <a:t> </a:t>
            </a:r>
            <a:r>
              <a:rPr lang="en-AU" sz="1600" dirty="0" err="1"/>
              <a:t>spesifikasi</a:t>
            </a:r>
            <a:r>
              <a:rPr lang="en-AU" sz="1600" dirty="0"/>
              <a:t> </a:t>
            </a:r>
            <a:r>
              <a:rPr lang="en-AU" sz="1600" dirty="0" err="1"/>
              <a:t>prosesor</a:t>
            </a:r>
            <a:r>
              <a:rPr lang="en-AU" sz="1600" dirty="0"/>
              <a:t> Qualcomm MSM8916 Snapdragon 410 </a:t>
            </a:r>
            <a:r>
              <a:rPr lang="en-AU" sz="1600" i="1" dirty="0"/>
              <a:t>Quad</a:t>
            </a:r>
            <a:r>
              <a:rPr lang="en-AU" sz="1600" dirty="0"/>
              <a:t>-</a:t>
            </a:r>
            <a:r>
              <a:rPr lang="en-AU" sz="1600" i="1" dirty="0"/>
              <a:t>core</a:t>
            </a:r>
            <a:r>
              <a:rPr lang="en-AU" sz="1600" dirty="0"/>
              <a:t> 1,21 GHz Cortex-A53 </a:t>
            </a:r>
            <a:r>
              <a:rPr lang="en-AU" sz="1600" dirty="0" err="1"/>
              <a:t>dan</a:t>
            </a:r>
            <a:r>
              <a:rPr lang="en-AU" sz="1600" dirty="0"/>
              <a:t> RAM 2 GB.</a:t>
            </a:r>
            <a:endParaRPr lang="id-ID" sz="1600" dirty="0" smtClean="0"/>
          </a:p>
          <a:p>
            <a:pPr algn="just">
              <a:buFont typeface="Wingdings" pitchFamily="2" charset="2"/>
              <a:buChar char="Ø"/>
            </a:pPr>
            <a:r>
              <a:rPr lang="id-ID" sz="1600" b="1" dirty="0" smtClean="0"/>
              <a:t>Perangkat lunak :</a:t>
            </a:r>
          </a:p>
          <a:p>
            <a:pPr lvl="1"/>
            <a:r>
              <a:rPr lang="id-ID" sz="1600" dirty="0"/>
              <a:t>Sistem Operasi </a:t>
            </a:r>
            <a:r>
              <a:rPr lang="id-ID" sz="1600" i="1" dirty="0"/>
              <a:t>Windows</a:t>
            </a:r>
            <a:r>
              <a:rPr lang="id-ID" sz="1600" dirty="0"/>
              <a:t> 10 64 bit</a:t>
            </a:r>
          </a:p>
          <a:p>
            <a:pPr lvl="1"/>
            <a:r>
              <a:rPr lang="id-ID" sz="1600" dirty="0"/>
              <a:t>Peramban Internet </a:t>
            </a:r>
            <a:r>
              <a:rPr lang="id-ID" sz="1600" i="1" dirty="0"/>
              <a:t>Google</a:t>
            </a:r>
            <a:r>
              <a:rPr lang="id-ID" sz="1600" dirty="0"/>
              <a:t> </a:t>
            </a:r>
            <a:r>
              <a:rPr lang="id-ID" sz="1600" i="1" dirty="0"/>
              <a:t>Chrome</a:t>
            </a:r>
            <a:r>
              <a:rPr lang="id-ID" sz="1600" dirty="0"/>
              <a:t> versi 77.0.3865.120 64 bit</a:t>
            </a:r>
          </a:p>
          <a:p>
            <a:pPr lvl="1"/>
            <a:r>
              <a:rPr lang="id-ID" sz="1600" i="1" dirty="0"/>
              <a:t>Google Colaboratory</a:t>
            </a:r>
            <a:r>
              <a:rPr lang="id-ID" sz="1600" dirty="0"/>
              <a:t> (</a:t>
            </a:r>
            <a:r>
              <a:rPr lang="id-ID" sz="1600" i="1" dirty="0"/>
              <a:t>Jupyter</a:t>
            </a:r>
            <a:r>
              <a:rPr lang="id-ID" sz="1600" dirty="0"/>
              <a:t> </a:t>
            </a:r>
            <a:r>
              <a:rPr lang="id-ID" sz="1600" i="1" dirty="0"/>
              <a:t>Notebook</a:t>
            </a:r>
            <a:r>
              <a:rPr lang="id-ID" sz="1600" dirty="0"/>
              <a:t> versi </a:t>
            </a:r>
            <a:r>
              <a:rPr lang="id-ID" sz="1600" i="1" dirty="0"/>
              <a:t>cloud</a:t>
            </a:r>
            <a:r>
              <a:rPr lang="id-ID" sz="1600" dirty="0"/>
              <a:t>).</a:t>
            </a:r>
          </a:p>
          <a:p>
            <a:pPr lvl="1"/>
            <a:r>
              <a:rPr lang="id-ID" sz="1600" i="1" dirty="0"/>
              <a:t>Android Studio </a:t>
            </a:r>
            <a:r>
              <a:rPr lang="id-ID" sz="1600" dirty="0"/>
              <a:t>versi 3.5.0.0.</a:t>
            </a:r>
          </a:p>
          <a:p>
            <a:pPr lvl="1"/>
            <a:r>
              <a:rPr lang="id-ID" sz="1600" dirty="0"/>
              <a:t>Sistem Operasi </a:t>
            </a:r>
            <a:r>
              <a:rPr lang="id-ID" sz="1600" i="1" dirty="0"/>
              <a:t>Android</a:t>
            </a:r>
            <a:r>
              <a:rPr lang="id-ID" sz="1600" dirty="0"/>
              <a:t> </a:t>
            </a:r>
            <a:r>
              <a:rPr lang="id-ID" sz="1600" i="1" dirty="0"/>
              <a:t>Lollipop</a:t>
            </a:r>
            <a:r>
              <a:rPr lang="id-ID" sz="1600" dirty="0"/>
              <a:t> </a:t>
            </a:r>
            <a:r>
              <a:rPr lang="id-ID" sz="1600" dirty="0" smtClean="0"/>
              <a:t>5.1.</a:t>
            </a:r>
          </a:p>
          <a:p>
            <a:pPr lvl="1"/>
            <a:r>
              <a:rPr lang="en-AU" sz="1600" dirty="0" err="1" smtClean="0"/>
              <a:t>Layanan</a:t>
            </a:r>
            <a:r>
              <a:rPr lang="en-AU" sz="1600" dirty="0" smtClean="0"/>
              <a:t> </a:t>
            </a:r>
            <a:r>
              <a:rPr lang="en-AU" sz="1600" dirty="0" err="1"/>
              <a:t>Repositori</a:t>
            </a:r>
            <a:r>
              <a:rPr lang="en-AU" sz="1600" dirty="0"/>
              <a:t> </a:t>
            </a:r>
            <a:r>
              <a:rPr lang="en-AU" sz="1600" i="1" dirty="0"/>
              <a:t>Web Development</a:t>
            </a:r>
            <a:r>
              <a:rPr lang="en-AU" sz="1600" dirty="0"/>
              <a:t> </a:t>
            </a:r>
            <a:r>
              <a:rPr lang="en-AU" sz="1600" dirty="0" err="1"/>
              <a:t>pada</a:t>
            </a:r>
            <a:r>
              <a:rPr lang="en-AU" sz="1600" dirty="0"/>
              <a:t> </a:t>
            </a:r>
            <a:r>
              <a:rPr lang="en-AU" sz="1600" i="1" dirty="0"/>
              <a:t>Platform</a:t>
            </a:r>
            <a:r>
              <a:rPr lang="en-AU" sz="1600" dirty="0"/>
              <a:t> </a:t>
            </a:r>
            <a:r>
              <a:rPr lang="en-AU" sz="1600" i="1" dirty="0" err="1"/>
              <a:t>Github</a:t>
            </a:r>
            <a:r>
              <a:rPr lang="en-AU" sz="1600" dirty="0"/>
              <a:t>.</a:t>
            </a:r>
            <a:endParaRPr lang="id-ID" sz="1600" dirty="0" smtClean="0"/>
          </a:p>
          <a:p>
            <a:pPr algn="just">
              <a:buFont typeface="Wingdings" pitchFamily="2" charset="2"/>
              <a:buChar char="Ø"/>
            </a:pPr>
            <a:r>
              <a:rPr lang="id-ID" sz="1600" dirty="0" smtClean="0"/>
              <a:t>Dataset </a:t>
            </a:r>
            <a:r>
              <a:rPr lang="en-AU" sz="1600" dirty="0" err="1"/>
              <a:t>pelatihan</a:t>
            </a:r>
            <a:r>
              <a:rPr lang="en-AU" sz="1600" dirty="0"/>
              <a:t> </a:t>
            </a:r>
            <a:r>
              <a:rPr lang="en-AU" sz="1600" dirty="0" err="1"/>
              <a:t>dan</a:t>
            </a:r>
            <a:r>
              <a:rPr lang="en-AU" sz="1600" dirty="0"/>
              <a:t> </a:t>
            </a:r>
            <a:r>
              <a:rPr lang="en-AU" sz="1600" dirty="0" err="1"/>
              <a:t>pengujian</a:t>
            </a:r>
            <a:r>
              <a:rPr lang="en-AU" sz="1600" dirty="0"/>
              <a:t> yang </a:t>
            </a:r>
            <a:r>
              <a:rPr lang="en-AU" sz="1600" dirty="0" err="1"/>
              <a:t>berupa</a:t>
            </a:r>
            <a:r>
              <a:rPr lang="en-AU" sz="1600" dirty="0"/>
              <a:t> </a:t>
            </a:r>
            <a:r>
              <a:rPr lang="en-AU" sz="1600" dirty="0" err="1"/>
              <a:t>gambar</a:t>
            </a:r>
            <a:r>
              <a:rPr lang="en-AU" sz="1600" dirty="0"/>
              <a:t> </a:t>
            </a:r>
            <a:r>
              <a:rPr lang="en-AU" sz="1600" dirty="0" err="1"/>
              <a:t>jenis</a:t>
            </a:r>
            <a:r>
              <a:rPr lang="en-AU" sz="1600" dirty="0"/>
              <a:t> </a:t>
            </a:r>
            <a:r>
              <a:rPr lang="en-AU" sz="1600" dirty="0" err="1"/>
              <a:t>beras</a:t>
            </a:r>
            <a:r>
              <a:rPr lang="en-AU" sz="1600" dirty="0"/>
              <a:t> IR 64, </a:t>
            </a:r>
            <a:r>
              <a:rPr lang="en-AU" sz="1600" dirty="0" err="1"/>
              <a:t>Basmathi</a:t>
            </a:r>
            <a:r>
              <a:rPr lang="en-AU" sz="1600" dirty="0"/>
              <a:t>, </a:t>
            </a:r>
            <a:r>
              <a:rPr lang="en-AU" sz="1600" dirty="0" err="1"/>
              <a:t>dan</a:t>
            </a:r>
            <a:r>
              <a:rPr lang="en-AU" sz="1600" dirty="0"/>
              <a:t> </a:t>
            </a:r>
            <a:r>
              <a:rPr lang="en-AU" sz="1600" dirty="0" err="1"/>
              <a:t>Ketan</a:t>
            </a:r>
            <a:r>
              <a:rPr lang="en-AU" sz="1600" dirty="0"/>
              <a:t> </a:t>
            </a:r>
            <a:r>
              <a:rPr lang="en-AU" sz="1600" dirty="0" err="1"/>
              <a:t>berformat</a:t>
            </a:r>
            <a:r>
              <a:rPr lang="en-AU" sz="1600" dirty="0"/>
              <a:t> “.jpg” yang </a:t>
            </a:r>
            <a:r>
              <a:rPr lang="en-AU" sz="1600" dirty="0" err="1"/>
              <a:t>diambil</a:t>
            </a:r>
            <a:r>
              <a:rPr lang="en-AU" sz="1600" dirty="0"/>
              <a:t> </a:t>
            </a:r>
            <a:r>
              <a:rPr lang="en-AU" sz="1600" dirty="0" err="1"/>
              <a:t>menggunakan</a:t>
            </a:r>
            <a:r>
              <a:rPr lang="en-AU" sz="1600" dirty="0"/>
              <a:t> </a:t>
            </a:r>
            <a:r>
              <a:rPr lang="en-AU" sz="1600" dirty="0" err="1"/>
              <a:t>kamera</a:t>
            </a:r>
            <a:r>
              <a:rPr lang="en-AU" sz="1600" dirty="0"/>
              <a:t> </a:t>
            </a:r>
            <a:r>
              <a:rPr lang="en-AU" sz="1600" i="1" dirty="0"/>
              <a:t>smartphone</a:t>
            </a:r>
            <a:r>
              <a:rPr lang="en-AU" sz="1600" dirty="0"/>
              <a:t>.</a:t>
            </a:r>
            <a:endParaRPr lang="id-ID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ALAT DAN BAHAN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42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" grpId="1" uiExpand="1" build="p" animBg="1"/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id-ID" sz="2400" b="1" dirty="0" smtClean="0"/>
              <a:t>Desain Arsitektur Sistem</a:t>
            </a:r>
            <a:endParaRPr lang="id-ID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TAHAPAN PENELITIAN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44" name="Picture 2" descr="free-data-set-icon-188972-download-data-set-icon-188972-dataset-png-400_4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66" y="3217942"/>
            <a:ext cx="406581" cy="40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github_PNG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81" y="3242872"/>
            <a:ext cx="1030604" cy="4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452568_previe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283" y="4727677"/>
            <a:ext cx="522378" cy="58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tfl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006" y="3276786"/>
            <a:ext cx="1845450" cy="2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58550-mobile-development-android-studio-app-free-download-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80" y="4193700"/>
            <a:ext cx="1217272" cy="72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7" descr="1_Eb4YFMdn8LJhxjJCuykiL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71" y="3185825"/>
            <a:ext cx="1048462" cy="4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658103" y="5259745"/>
            <a:ext cx="1101812" cy="1175199"/>
            <a:chOff x="4658103" y="5259745"/>
            <a:chExt cx="1101812" cy="1175199"/>
          </a:xfrm>
        </p:grpSpPr>
        <p:pic>
          <p:nvPicPr>
            <p:cNvPr id="50" name="Picture 8" descr="580b57fbd9996e24bc43bf8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8103" y="5259745"/>
              <a:ext cx="1101812" cy="117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" descr="android-logo-transparent-png-svg-vector-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0668" y="5574966"/>
              <a:ext cx="440725" cy="440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2" name="Picture 10" descr="Kotlin_logo_word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835" y="4442552"/>
            <a:ext cx="1048462" cy="22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25"/>
          <p:cNvSpPr txBox="1">
            <a:spLocks noChangeArrowheads="1"/>
          </p:cNvSpPr>
          <p:nvPr/>
        </p:nvSpPr>
        <p:spPr bwMode="auto">
          <a:xfrm>
            <a:off x="1548545" y="3525526"/>
            <a:ext cx="654685" cy="27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Dataset</a:t>
            </a: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Straight Arrow Connector 12"/>
          <p:cNvSpPr>
            <a:spLocks noChangeShapeType="1"/>
          </p:cNvSpPr>
          <p:nvPr/>
        </p:nvSpPr>
        <p:spPr bwMode="auto">
          <a:xfrm>
            <a:off x="2112816" y="3442538"/>
            <a:ext cx="40433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Straight Arrow Connector 13"/>
          <p:cNvSpPr>
            <a:spLocks noChangeShapeType="1"/>
          </p:cNvSpPr>
          <p:nvPr/>
        </p:nvSpPr>
        <p:spPr bwMode="auto">
          <a:xfrm>
            <a:off x="3519788" y="3399753"/>
            <a:ext cx="40433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Straight Arrow Connector 14"/>
          <p:cNvSpPr>
            <a:spLocks noChangeShapeType="1"/>
          </p:cNvSpPr>
          <p:nvPr/>
        </p:nvSpPr>
        <p:spPr bwMode="auto">
          <a:xfrm>
            <a:off x="4807032" y="3442538"/>
            <a:ext cx="40433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Straight Arrow Connector 15"/>
          <p:cNvSpPr>
            <a:spLocks noChangeShapeType="1"/>
          </p:cNvSpPr>
          <p:nvPr/>
        </p:nvSpPr>
        <p:spPr bwMode="auto">
          <a:xfrm flipH="1">
            <a:off x="3499796" y="3525302"/>
            <a:ext cx="424327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Straight Arrow Connector 45"/>
          <p:cNvSpPr>
            <a:spLocks noChangeShapeType="1"/>
          </p:cNvSpPr>
          <p:nvPr/>
        </p:nvSpPr>
        <p:spPr bwMode="auto">
          <a:xfrm rot="5400000" flipH="1" flipV="1">
            <a:off x="3533118" y="3829242"/>
            <a:ext cx="1005404" cy="65985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211367" y="3565504"/>
            <a:ext cx="1096308" cy="755879"/>
            <a:chOff x="5211367" y="3565504"/>
            <a:chExt cx="1096308" cy="755879"/>
          </a:xfrm>
        </p:grpSpPr>
        <p:sp>
          <p:nvSpPr>
            <p:cNvPr id="59" name="Straight Arrow Connector 47"/>
            <p:cNvSpPr>
              <a:spLocks noChangeShapeType="1"/>
            </p:cNvSpPr>
            <p:nvPr/>
          </p:nvSpPr>
          <p:spPr bwMode="auto">
            <a:xfrm rot="10800000" flipV="1">
              <a:off x="5211367" y="3917110"/>
              <a:ext cx="1096308" cy="404273"/>
            </a:xfrm>
            <a:prstGeom prst="bentConnector3">
              <a:avLst>
                <a:gd name="adj1" fmla="val 10000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d-ID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Straight Connector 18"/>
            <p:cNvSpPr>
              <a:spLocks noChangeShapeType="1"/>
            </p:cNvSpPr>
            <p:nvPr/>
          </p:nvSpPr>
          <p:spPr bwMode="auto">
            <a:xfrm flipV="1">
              <a:off x="6307675" y="3565504"/>
              <a:ext cx="0" cy="3516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d-ID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1" name="Straight Arrow Connector 19"/>
          <p:cNvSpPr>
            <a:spLocks noChangeShapeType="1"/>
          </p:cNvSpPr>
          <p:nvPr/>
        </p:nvSpPr>
        <p:spPr bwMode="auto">
          <a:xfrm flipH="1">
            <a:off x="5701061" y="4557545"/>
            <a:ext cx="44488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Straight Arrow Connector 20"/>
          <p:cNvSpPr>
            <a:spLocks noChangeShapeType="1"/>
          </p:cNvSpPr>
          <p:nvPr/>
        </p:nvSpPr>
        <p:spPr bwMode="auto">
          <a:xfrm>
            <a:off x="5211367" y="4727677"/>
            <a:ext cx="0" cy="58821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70"/>
          <p:cNvSpPr txBox="1">
            <a:spLocks noChangeArrowheads="1"/>
          </p:cNvSpPr>
          <p:nvPr/>
        </p:nvSpPr>
        <p:spPr bwMode="auto">
          <a:xfrm>
            <a:off x="1837307" y="2961453"/>
            <a:ext cx="965012" cy="42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Mengunggah</a:t>
            </a:r>
            <a:endParaRPr kumimoji="0" lang="id-ID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dataset</a:t>
            </a:r>
            <a:endParaRPr kumimoji="0" lang="id-ID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71"/>
          <p:cNvSpPr txBox="1">
            <a:spLocks noChangeArrowheads="1"/>
          </p:cNvSpPr>
          <p:nvPr/>
        </p:nvSpPr>
        <p:spPr bwMode="auto">
          <a:xfrm>
            <a:off x="3268764" y="2972122"/>
            <a:ext cx="868645" cy="42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Mengambil</a:t>
            </a:r>
            <a:endParaRPr kumimoji="0" lang="id-ID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dataset</a:t>
            </a: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72"/>
          <p:cNvSpPr txBox="1">
            <a:spLocks noChangeArrowheads="1"/>
          </p:cNvSpPr>
          <p:nvPr/>
        </p:nvSpPr>
        <p:spPr bwMode="auto">
          <a:xfrm>
            <a:off x="3248772" y="3536195"/>
            <a:ext cx="922107" cy="42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Menyimpan</a:t>
            </a:r>
            <a:endParaRPr kumimoji="0" lang="id-ID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file</a:t>
            </a:r>
            <a:r>
              <a:rPr kumimoji="0" lang="id-ID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id-ID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.ipynb</a:t>
            </a: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Box 73"/>
          <p:cNvSpPr txBox="1">
            <a:spLocks noChangeArrowheads="1"/>
          </p:cNvSpPr>
          <p:nvPr/>
        </p:nvSpPr>
        <p:spPr bwMode="auto">
          <a:xfrm>
            <a:off x="2101922" y="4078819"/>
            <a:ext cx="1606893" cy="42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Membuat program</a:t>
            </a:r>
            <a:endParaRPr kumimoji="0" lang="id-ID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di</a:t>
            </a:r>
            <a:r>
              <a:rPr kumimoji="0" lang="id-ID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 Google Colaboratory</a:t>
            </a: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xtBox 74"/>
          <p:cNvSpPr txBox="1">
            <a:spLocks noChangeArrowheads="1"/>
          </p:cNvSpPr>
          <p:nvPr/>
        </p:nvSpPr>
        <p:spPr bwMode="auto">
          <a:xfrm>
            <a:off x="3203846" y="5280408"/>
            <a:ext cx="975682" cy="26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Kode sumber</a:t>
            </a: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xtBox 75"/>
          <p:cNvSpPr txBox="1">
            <a:spLocks noChangeArrowheads="1"/>
          </p:cNvSpPr>
          <p:nvPr/>
        </p:nvSpPr>
        <p:spPr bwMode="auto">
          <a:xfrm>
            <a:off x="4648106" y="2961453"/>
            <a:ext cx="718817" cy="42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Konversi</a:t>
            </a:r>
            <a:endParaRPr kumimoji="0" lang="id-ID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model</a:t>
            </a: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xtBox 76"/>
          <p:cNvSpPr txBox="1">
            <a:spLocks noChangeArrowheads="1"/>
          </p:cNvSpPr>
          <p:nvPr/>
        </p:nvSpPr>
        <p:spPr bwMode="auto">
          <a:xfrm>
            <a:off x="5157343" y="3513398"/>
            <a:ext cx="943560" cy="42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Memasukan</a:t>
            </a:r>
            <a:endParaRPr kumimoji="0" lang="id-ID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file </a:t>
            </a:r>
            <a:r>
              <a:rPr kumimoji="0" lang="id-ID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.tflite</a:t>
            </a:r>
            <a:endParaRPr kumimoji="0" lang="id-ID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Box 77"/>
          <p:cNvSpPr txBox="1">
            <a:spLocks noChangeArrowheads="1"/>
          </p:cNvSpPr>
          <p:nvPr/>
        </p:nvSpPr>
        <p:spPr bwMode="auto">
          <a:xfrm>
            <a:off x="6218497" y="4662207"/>
            <a:ext cx="975682" cy="26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Kode sumber</a:t>
            </a: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xtBox 78"/>
          <p:cNvSpPr txBox="1">
            <a:spLocks noChangeArrowheads="1"/>
          </p:cNvSpPr>
          <p:nvPr/>
        </p:nvSpPr>
        <p:spPr bwMode="auto">
          <a:xfrm>
            <a:off x="5396912" y="3997515"/>
            <a:ext cx="1307348" cy="42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Membuat Program</a:t>
            </a:r>
            <a:endParaRPr kumimoji="0" lang="id-ID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di</a:t>
            </a:r>
            <a:r>
              <a:rPr kumimoji="0" lang="id-ID" sz="1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 Android Studio</a:t>
            </a:r>
            <a:endParaRPr kumimoji="0" lang="id-ID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84"/>
          <p:cNvSpPr txBox="1">
            <a:spLocks noChangeArrowheads="1"/>
          </p:cNvSpPr>
          <p:nvPr/>
        </p:nvSpPr>
        <p:spPr bwMode="auto">
          <a:xfrm>
            <a:off x="5149481" y="4796965"/>
            <a:ext cx="1007692" cy="42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Build</a:t>
            </a:r>
            <a:r>
              <a:rPr kumimoji="0" lang="id-ID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 aplikasi</a:t>
            </a:r>
            <a:endParaRPr kumimoji="0" lang="id-ID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Android</a:t>
            </a: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Box 85"/>
          <p:cNvSpPr txBox="1">
            <a:spLocks noChangeArrowheads="1"/>
          </p:cNvSpPr>
          <p:nvPr/>
        </p:nvSpPr>
        <p:spPr bwMode="auto">
          <a:xfrm>
            <a:off x="4523212" y="6304454"/>
            <a:ext cx="1307348" cy="26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Perangkat </a:t>
            </a:r>
            <a:r>
              <a:rPr kumimoji="0" lang="id-ID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Android</a:t>
            </a: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20356" y="1988840"/>
            <a:ext cx="2182958" cy="688387"/>
            <a:chOff x="3220356" y="1988840"/>
            <a:chExt cx="2182958" cy="688387"/>
          </a:xfrm>
        </p:grpSpPr>
        <p:pic>
          <p:nvPicPr>
            <p:cNvPr id="74" name="Picture 32" descr="2000px-TensorFlowLog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236" y="1988840"/>
              <a:ext cx="826078" cy="68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33" descr="1_wwnExqe720PPHykHhs5Hqw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356" y="2150549"/>
              <a:ext cx="1128767" cy="327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0"/>
            <p:cNvSpPr txBox="1">
              <a:spLocks noChangeArrowheads="1"/>
            </p:cNvSpPr>
            <p:nvPr/>
          </p:nvSpPr>
          <p:spPr bwMode="auto">
            <a:xfrm>
              <a:off x="4277916" y="2139993"/>
              <a:ext cx="356601" cy="424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Black" pitchFamily="34" charset="0"/>
                  <a:ea typeface="Times New Roman" pitchFamily="18" charset="0"/>
                  <a:cs typeface="Arial" pitchFamily="34" charset="0"/>
                </a:rPr>
                <a:t>+</a:t>
              </a:r>
              <a:endParaRPr kumimoji="0" lang="id-ID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7" name="Straight Arrow Connector 35"/>
          <p:cNvSpPr>
            <a:spLocks noChangeShapeType="1"/>
          </p:cNvSpPr>
          <p:nvPr/>
        </p:nvSpPr>
        <p:spPr bwMode="auto">
          <a:xfrm>
            <a:off x="4357996" y="2477786"/>
            <a:ext cx="0" cy="6951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0"/>
          <p:cNvSpPr txBox="1">
            <a:spLocks noChangeArrowheads="1"/>
          </p:cNvSpPr>
          <p:nvPr/>
        </p:nvSpPr>
        <p:spPr bwMode="auto">
          <a:xfrm>
            <a:off x="3528998" y="2471497"/>
            <a:ext cx="879428" cy="42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Mengimpor</a:t>
            </a:r>
            <a:endParaRPr kumimoji="0" lang="id-ID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iberation Serif"/>
                <a:ea typeface="Times New Roman" pitchFamily="18" charset="0"/>
                <a:cs typeface="Arial" pitchFamily="34" charset="0"/>
              </a:rPr>
              <a:t>framework</a:t>
            </a:r>
            <a:endParaRPr kumimoji="0" lang="id-ID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8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2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2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25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5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2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2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2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2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50"/>
                            </p:stCondLst>
                            <p:childTnLst>
                              <p:par>
                                <p:cTn id="2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53" grpId="0"/>
      <p:bldP spid="53" grpId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61" grpId="0" animBg="1"/>
      <p:bldP spid="61" grpId="1" animBg="1"/>
      <p:bldP spid="62" grpId="0" animBg="1"/>
      <p:bldP spid="62" grpId="1" animBg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7" grpId="0" animBg="1"/>
      <p:bldP spid="77" grpId="1" animBg="1"/>
      <p:bldP spid="78" grpId="0"/>
      <p:bldP spid="7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id-ID" sz="2400" b="1" dirty="0" smtClean="0"/>
              <a:t>Diagram Alir Sistem</a:t>
            </a:r>
            <a:endParaRPr lang="id-ID" sz="2400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165937"/>
              </p:ext>
            </p:extLst>
          </p:nvPr>
        </p:nvGraphicFramePr>
        <p:xfrm>
          <a:off x="2594019" y="1916832"/>
          <a:ext cx="3955962" cy="468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4" name="Visio" r:id="rId3" imgW="5460486" imgH="6479838" progId="Visio.Drawing.11">
                  <p:embed/>
                </p:oleObj>
              </mc:Choice>
              <mc:Fallback>
                <p:oleObj name="Visio" r:id="rId3" imgW="5460486" imgH="64798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019" y="1916832"/>
                        <a:ext cx="3955962" cy="46888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TAHAPAN PENELITIAN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9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LATAR BELAKANG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544074" y="1844824"/>
            <a:ext cx="8060374" cy="1080120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400" dirty="0" smtClean="0"/>
              <a:t>Klasifikasi varietas beras sangat penting karena setiap varietas beras memiliki kandungan nutrisi yang berbeda-beda.</a:t>
            </a:r>
            <a:endParaRPr lang="id-ID" sz="2400" dirty="0"/>
          </a:p>
        </p:txBody>
      </p:sp>
      <p:sp>
        <p:nvSpPr>
          <p:cNvPr id="6" name="Pentagon 5"/>
          <p:cNvSpPr/>
          <p:nvPr/>
        </p:nvSpPr>
        <p:spPr>
          <a:xfrm>
            <a:off x="526408" y="2956008"/>
            <a:ext cx="8060374" cy="1134819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400" i="1" dirty="0"/>
              <a:t>Deep learning</a:t>
            </a:r>
            <a:r>
              <a:rPr lang="id-ID" sz="2400" dirty="0"/>
              <a:t> banyak diimplementasikan untuk klasifikasi obyek berdasarkan citra atau gambar dengan cara mempelajari representasi atau fitur data secara </a:t>
            </a:r>
            <a:r>
              <a:rPr lang="id-ID" sz="2400" dirty="0" smtClean="0"/>
              <a:t>otomatis.</a:t>
            </a:r>
            <a:endParaRPr lang="id-ID" sz="2400" dirty="0"/>
          </a:p>
        </p:txBody>
      </p:sp>
      <p:sp>
        <p:nvSpPr>
          <p:cNvPr id="7" name="Pentagon 6"/>
          <p:cNvSpPr/>
          <p:nvPr/>
        </p:nvSpPr>
        <p:spPr>
          <a:xfrm>
            <a:off x="544074" y="5314856"/>
            <a:ext cx="8060374" cy="1056499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400" dirty="0" smtClean="0"/>
              <a:t>Metode </a:t>
            </a:r>
            <a:r>
              <a:rPr lang="id-ID" sz="2400" i="1" dirty="0"/>
              <a:t>CNN</a:t>
            </a:r>
            <a:r>
              <a:rPr lang="id-ID" sz="2400" dirty="0"/>
              <a:t> perlu diimplementasikan pada </a:t>
            </a:r>
            <a:r>
              <a:rPr lang="id-ID" sz="2400" i="1" dirty="0"/>
              <a:t>smartphone </a:t>
            </a:r>
            <a:r>
              <a:rPr lang="id-ID" sz="2400" i="1" dirty="0" smtClean="0"/>
              <a:t>Android</a:t>
            </a:r>
            <a:r>
              <a:rPr lang="id-ID" sz="2400" dirty="0" smtClean="0"/>
              <a:t> agar</a:t>
            </a:r>
            <a:r>
              <a:rPr lang="id-ID" sz="2400" i="1" dirty="0" smtClean="0"/>
              <a:t> </a:t>
            </a:r>
            <a:r>
              <a:rPr lang="id-ID" sz="2400" dirty="0" smtClean="0"/>
              <a:t>klasifikasi </a:t>
            </a:r>
            <a:r>
              <a:rPr lang="id-ID" sz="2400" dirty="0"/>
              <a:t>varietas beras </a:t>
            </a:r>
            <a:r>
              <a:rPr lang="id-ID" sz="2400" dirty="0" smtClean="0"/>
              <a:t>dengan citra menjadi </a:t>
            </a:r>
            <a:r>
              <a:rPr lang="id-ID" sz="2400" dirty="0"/>
              <a:t>lebih mudah </a:t>
            </a:r>
            <a:r>
              <a:rPr lang="id-ID" sz="2400" dirty="0" smtClean="0"/>
              <a:t>dilakukan.</a:t>
            </a:r>
            <a:endParaRPr lang="id-ID" sz="2400" dirty="0"/>
          </a:p>
        </p:txBody>
      </p:sp>
      <p:sp>
        <p:nvSpPr>
          <p:cNvPr id="8" name="Pentagon 7"/>
          <p:cNvSpPr/>
          <p:nvPr/>
        </p:nvSpPr>
        <p:spPr>
          <a:xfrm>
            <a:off x="544074" y="4135432"/>
            <a:ext cx="8060374" cy="1134819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400" i="1" dirty="0"/>
              <a:t>CNN</a:t>
            </a:r>
            <a:r>
              <a:rPr lang="id-ID" sz="2400" dirty="0"/>
              <a:t> termasuk dalam jenis </a:t>
            </a:r>
            <a:r>
              <a:rPr lang="id-ID" sz="2400" i="1" dirty="0"/>
              <a:t>Deep Neural Network</a:t>
            </a:r>
            <a:r>
              <a:rPr lang="id-ID" sz="2400" dirty="0"/>
              <a:t> </a:t>
            </a:r>
            <a:r>
              <a:rPr lang="id-ID" sz="2400" dirty="0" smtClean="0"/>
              <a:t>yang banyak </a:t>
            </a:r>
            <a:r>
              <a:rPr lang="id-ID" sz="2400" dirty="0"/>
              <a:t>diaplikasikan pada data </a:t>
            </a:r>
            <a:r>
              <a:rPr lang="id-ID" sz="2400" dirty="0" smtClean="0"/>
              <a:t>citra dan dapat belajar </a:t>
            </a:r>
            <a:r>
              <a:rPr lang="id-ID" sz="2400" dirty="0"/>
              <a:t>langsung </a:t>
            </a:r>
            <a:r>
              <a:rPr lang="id-ID" sz="2400" dirty="0" smtClean="0"/>
              <a:t>dari </a:t>
            </a:r>
            <a:r>
              <a:rPr lang="id-ID" sz="2400" dirty="0"/>
              <a:t>citra sehingga mengurangi beban dari </a:t>
            </a:r>
            <a:r>
              <a:rPr lang="id-ID" sz="2400" dirty="0" smtClean="0"/>
              <a:t>pemrograman [4].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928213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id-ID" sz="2400" b="1" dirty="0" smtClean="0"/>
              <a:t>Diagram Alir Penelitian</a:t>
            </a:r>
            <a:endParaRPr lang="id-ID" sz="24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TAHAPAN PENELITIAN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736392"/>
              </p:ext>
            </p:extLst>
          </p:nvPr>
        </p:nvGraphicFramePr>
        <p:xfrm>
          <a:off x="3563888" y="2060848"/>
          <a:ext cx="2232248" cy="4533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Visio" r:id="rId3" imgW="2195107" imgH="4473623" progId="Visio.Drawing.11">
                  <p:embed/>
                </p:oleObj>
              </mc:Choice>
              <mc:Fallback>
                <p:oleObj name="Visio" r:id="rId3" imgW="2195107" imgH="4473623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060848"/>
                        <a:ext cx="2232248" cy="45333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36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WAKTU DAN JADWAL PENELITIAN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456239"/>
              </p:ext>
            </p:extLst>
          </p:nvPr>
        </p:nvGraphicFramePr>
        <p:xfrm>
          <a:off x="395536" y="1772817"/>
          <a:ext cx="8376234" cy="469354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420052"/>
                <a:gridCol w="1135190"/>
                <a:gridCol w="426312"/>
                <a:gridCol w="426312"/>
                <a:gridCol w="426312"/>
                <a:gridCol w="426312"/>
                <a:gridCol w="426312"/>
                <a:gridCol w="426312"/>
                <a:gridCol w="426312"/>
                <a:gridCol w="426312"/>
                <a:gridCol w="426312"/>
                <a:gridCol w="426312"/>
                <a:gridCol w="426312"/>
                <a:gridCol w="426312"/>
                <a:gridCol w="426312"/>
                <a:gridCol w="426312"/>
                <a:gridCol w="426312"/>
                <a:gridCol w="426312"/>
              </a:tblGrid>
              <a:tr h="352588">
                <a:tc rowSpan="2"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No.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 rowSpan="2"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Kegiatan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 gridSpan="4"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Bulan 1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Bulan 2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Bulan 3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Bulan 4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23949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1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2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3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4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1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2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3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4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1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2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3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4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1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2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3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4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</a:tr>
              <a:tr h="478993"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1.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Studi</a:t>
                      </a:r>
                      <a:endParaRPr lang="id-ID" sz="2800">
                        <a:effectLst/>
                      </a:endParaRPr>
                    </a:p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Pustaka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/>
                    </a:solidFill>
                  </a:tcPr>
                </a:tc>
              </a:tr>
              <a:tr h="1263304"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2.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Penyiapan</a:t>
                      </a:r>
                      <a:endParaRPr lang="id-ID" sz="2800" dirty="0">
                        <a:effectLst/>
                      </a:endParaRPr>
                    </a:p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dan</a:t>
                      </a:r>
                      <a:endParaRPr lang="id-ID" sz="2800" dirty="0">
                        <a:effectLst/>
                      </a:endParaRPr>
                    </a:p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 i="1" dirty="0">
                          <a:effectLst/>
                        </a:rPr>
                        <a:t>pre</a:t>
                      </a:r>
                      <a:r>
                        <a:rPr lang="id-ID" sz="1600" dirty="0">
                          <a:effectLst/>
                        </a:rPr>
                        <a:t>-proses</a:t>
                      </a:r>
                      <a:endParaRPr lang="id-ID" sz="2800" dirty="0">
                        <a:effectLst/>
                      </a:endParaRPr>
                    </a:p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 i="1" dirty="0">
                          <a:effectLst/>
                        </a:rPr>
                        <a:t>dataset</a:t>
                      </a:r>
                      <a:endParaRPr lang="id-ID" sz="2800" i="1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</a:tr>
              <a:tr h="541416"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3.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Desain</a:t>
                      </a:r>
                      <a:endParaRPr lang="id-ID" sz="2800">
                        <a:effectLst/>
                      </a:endParaRPr>
                    </a:p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arsitektur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</a:tr>
              <a:tr h="1263304"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4.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Pengujian</a:t>
                      </a:r>
                      <a:endParaRPr lang="id-ID" sz="2800" dirty="0">
                        <a:effectLst/>
                      </a:endParaRPr>
                    </a:p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dan evaluasi</a:t>
                      </a:r>
                      <a:endParaRPr lang="id-ID" sz="2800" dirty="0">
                        <a:effectLst/>
                      </a:endParaRPr>
                    </a:p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sistem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</a:tr>
              <a:tr h="541416">
                <a:tc>
                  <a:txBody>
                    <a:bodyPr/>
                    <a:lstStyle/>
                    <a:p>
                      <a:pPr marL="215900" indent="-215900" algn="ctr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5.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Pembuatan</a:t>
                      </a:r>
                      <a:endParaRPr lang="id-ID" sz="2800">
                        <a:effectLst/>
                      </a:endParaRPr>
                    </a:p>
                    <a:p>
                      <a:pPr marL="215900" indent="-215900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laporan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>
                          <a:effectLst/>
                        </a:rPr>
                        <a:t> </a:t>
                      </a:r>
                      <a:endParaRPr lang="id-ID" sz="28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 algn="just">
                        <a:spcAft>
                          <a:spcPts val="0"/>
                        </a:spcAft>
                      </a:pPr>
                      <a:r>
                        <a:rPr lang="id-ID" sz="1600" dirty="0">
                          <a:effectLst/>
                        </a:rPr>
                        <a:t> </a:t>
                      </a:r>
                      <a:endParaRPr lang="id-ID" sz="28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36195" marR="3619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6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636912"/>
            <a:ext cx="9144000" cy="1371600"/>
          </a:xfrm>
          <a:solidFill>
            <a:srgbClr val="00B050">
              <a:alpha val="60000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id-ID" sz="4800" b="1" dirty="0" smtClean="0">
                <a:solidFill>
                  <a:srgbClr val="FFC000"/>
                </a:solidFill>
              </a:rPr>
              <a:t>HASIL DAN PEMBAHASAN</a:t>
            </a:r>
            <a:endParaRPr lang="id-ID" sz="4800" b="1" dirty="0">
              <a:solidFill>
                <a:srgbClr val="FFC000"/>
              </a:solidFill>
            </a:endParaRPr>
          </a:p>
        </p:txBody>
      </p:sp>
      <p:pic>
        <p:nvPicPr>
          <p:cNvPr id="5" name="Picture 2" descr="E:\Data\Tugas Kuliah\Semester 7\TA\list-icon-png-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08920"/>
            <a:ext cx="1152128" cy="11521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29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ANTARMUKA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7" name="Picture 3" descr="E:\Data\Tugas Kuliah\Semester 7\TA\Colab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7" y="1700808"/>
            <a:ext cx="8672326" cy="48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561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ANTARMUKA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6" name="Picture 2" descr="E:\Data\Tugas Kuliah\Semester 7\TA\Colab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7" y="1700808"/>
            <a:ext cx="8672326" cy="48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01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ANTARMUKA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ANDROID STUDIO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5" name="Picture 2" descr="E:\Data\Tugas Kuliah\Semester 7\TA\Android Studio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7" y="1700808"/>
            <a:ext cx="8672326" cy="487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76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ANTARMUKA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ANDROID STUDIO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6" name="Picture 2" descr="E:\Data\Tugas Kuliah\Semester 7\TA\Android Studio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7" y="1700808"/>
            <a:ext cx="8672326" cy="487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1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1503479"/>
              </p:ext>
            </p:extLst>
          </p:nvPr>
        </p:nvGraphicFramePr>
        <p:xfrm>
          <a:off x="457200" y="1683392"/>
          <a:ext cx="82296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252028">
                <a:tc rowSpan="4"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Varietas</a:t>
                      </a:r>
                      <a:r>
                        <a:rPr lang="id-ID" sz="1400" baseline="0" dirty="0" smtClean="0"/>
                        <a:t> Beras</a:t>
                      </a:r>
                      <a:endParaRPr lang="id-ID" sz="14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400" i="1" dirty="0" smtClean="0"/>
                        <a:t>Dataset</a:t>
                      </a:r>
                      <a:r>
                        <a:rPr lang="id-ID" sz="1400" dirty="0" smtClean="0"/>
                        <a:t> Kualitas Baik</a:t>
                      </a:r>
                      <a:endParaRPr lang="id-ID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  <a:tr h="252028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400" b="1" dirty="0" smtClean="0"/>
                        <a:t>Direktori </a:t>
                      </a:r>
                      <a:r>
                        <a:rPr lang="id-ID" sz="1400" b="1" i="1" dirty="0" smtClean="0"/>
                        <a:t>Folder</a:t>
                      </a:r>
                      <a:endParaRPr lang="id-ID" sz="1400" b="1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/>
                </a:tc>
              </a:tr>
              <a:tr h="252028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d-ID" sz="1400" b="1" i="1" dirty="0" smtClean="0"/>
                        <a:t>train</a:t>
                      </a:r>
                      <a:endParaRPr lang="id-ID" sz="1400" b="1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i="1" dirty="0" smtClean="0"/>
                        <a:t>test</a:t>
                      </a:r>
                      <a:endParaRPr lang="id-ID" sz="1400" b="1" i="1" dirty="0"/>
                    </a:p>
                  </a:txBody>
                  <a:tcPr anchor="ctr"/>
                </a:tc>
              </a:tr>
              <a:tr h="252028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 smtClean="0"/>
                        <a:t>Pelatihan (80%)</a:t>
                      </a:r>
                      <a:endParaRPr lang="id-ID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 smtClean="0"/>
                        <a:t>Validasi (20%)</a:t>
                      </a:r>
                      <a:endParaRPr lang="id-ID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 smtClean="0"/>
                        <a:t>Pengujian</a:t>
                      </a:r>
                      <a:endParaRPr lang="id-ID" sz="1400" b="1" dirty="0"/>
                    </a:p>
                  </a:txBody>
                  <a:tcPr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Beras Basmathi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60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Beras IR-64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60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Beras</a:t>
                      </a:r>
                      <a:r>
                        <a:rPr lang="id-ID" sz="1400" baseline="0" dirty="0" smtClean="0"/>
                        <a:t> </a:t>
                      </a:r>
                      <a:r>
                        <a:rPr lang="id-ID" sz="1400" dirty="0" smtClean="0"/>
                        <a:t>Ketan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60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id-ID" sz="1400" b="1" dirty="0" smtClean="0">
                          <a:solidFill>
                            <a:schemeClr val="bg1"/>
                          </a:solidFill>
                        </a:rPr>
                        <a:t>Jumlah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 smtClean="0">
                          <a:solidFill>
                            <a:schemeClr val="bg1"/>
                          </a:solidFill>
                        </a:rPr>
                        <a:t>180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 smtClean="0">
                          <a:solidFill>
                            <a:schemeClr val="bg1"/>
                          </a:solidFill>
                        </a:rPr>
                        <a:t>45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 smtClean="0">
                          <a:solidFill>
                            <a:schemeClr val="bg1"/>
                          </a:solidFill>
                        </a:rPr>
                        <a:t>45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DATASETS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3851289"/>
              </p:ext>
            </p:extLst>
          </p:nvPr>
        </p:nvGraphicFramePr>
        <p:xfrm>
          <a:off x="457200" y="4162728"/>
          <a:ext cx="8229600" cy="243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252028">
                <a:tc rowSpan="4"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Varietas</a:t>
                      </a:r>
                      <a:r>
                        <a:rPr lang="id-ID" sz="1400" baseline="0" dirty="0" smtClean="0"/>
                        <a:t> Beras</a:t>
                      </a:r>
                      <a:endParaRPr lang="id-ID" sz="14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400" i="1" dirty="0" smtClean="0"/>
                        <a:t>Dataset</a:t>
                      </a:r>
                      <a:r>
                        <a:rPr lang="id-ID" sz="1400" dirty="0" smtClean="0"/>
                        <a:t> Kualitas Buruk</a:t>
                      </a:r>
                      <a:endParaRPr lang="id-ID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  <a:tr h="252028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Direktori </a:t>
                      </a:r>
                      <a:r>
                        <a:rPr lang="id-ID" sz="1400" i="1" dirty="0" smtClean="0"/>
                        <a:t>Folder</a:t>
                      </a:r>
                      <a:endParaRPr lang="id-ID" sz="1400" b="1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/>
                </a:tc>
              </a:tr>
              <a:tr h="252028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d-ID" sz="1400" i="1" dirty="0" smtClean="0"/>
                        <a:t>train</a:t>
                      </a:r>
                      <a:endParaRPr lang="id-ID" sz="1400" b="1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i="1" dirty="0" smtClean="0"/>
                        <a:t>test</a:t>
                      </a:r>
                      <a:endParaRPr lang="id-ID" sz="1400" b="1" i="1" dirty="0"/>
                    </a:p>
                  </a:txBody>
                  <a:tcPr anchor="ctr"/>
                </a:tc>
              </a:tr>
              <a:tr h="252028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Pelatihan (80%)</a:t>
                      </a:r>
                      <a:endParaRPr lang="id-ID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Validasi (20%)</a:t>
                      </a:r>
                      <a:endParaRPr lang="id-ID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Pengujian</a:t>
                      </a:r>
                      <a:endParaRPr lang="id-ID" sz="1400" b="1" dirty="0"/>
                    </a:p>
                  </a:txBody>
                  <a:tcPr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Beras Basmathi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60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Beras IR-64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60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Beras Ketan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60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 anchor="ctr"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id-ID" sz="1400" b="1" dirty="0" smtClean="0">
                          <a:solidFill>
                            <a:schemeClr val="bg1"/>
                          </a:solidFill>
                        </a:rPr>
                        <a:t>Jumlah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 smtClean="0">
                          <a:solidFill>
                            <a:schemeClr val="bg1"/>
                          </a:solidFill>
                        </a:rPr>
                        <a:t>180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 smtClean="0">
                          <a:solidFill>
                            <a:schemeClr val="bg1"/>
                          </a:solidFill>
                        </a:rPr>
                        <a:t>45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 smtClean="0">
                          <a:solidFill>
                            <a:schemeClr val="bg1"/>
                          </a:solidFill>
                        </a:rPr>
                        <a:t>45</a:t>
                      </a:r>
                      <a:endParaRPr lang="id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8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id-ID" sz="1800" b="1" dirty="0" smtClean="0"/>
              <a:t>Hasil </a:t>
            </a:r>
            <a:r>
              <a:rPr lang="id-ID" sz="1800" b="1" dirty="0"/>
              <a:t>pelatihan </a:t>
            </a:r>
            <a:r>
              <a:rPr lang="id-ID" sz="1800" b="1" dirty="0" smtClean="0"/>
              <a:t>pada </a:t>
            </a:r>
            <a:r>
              <a:rPr lang="id-ID" sz="1800" b="1" dirty="0"/>
              <a:t>arsitektur </a:t>
            </a:r>
            <a:r>
              <a:rPr lang="id-ID" sz="1800" b="1" i="1" dirty="0"/>
              <a:t>VGG-16Net</a:t>
            </a:r>
            <a:r>
              <a:rPr lang="id-ID" sz="1800" b="1" dirty="0"/>
              <a:t> dengan kualitas gambar </a:t>
            </a:r>
            <a:r>
              <a:rPr lang="id-ID" sz="1800" b="1" dirty="0" smtClean="0"/>
              <a:t>yang baik</a:t>
            </a:r>
          </a:p>
          <a:p>
            <a:pPr algn="just">
              <a:buFont typeface="Wingdings" pitchFamily="2" charset="2"/>
              <a:buChar char="Ø"/>
            </a:pPr>
            <a:endParaRPr lang="id-ID" sz="1800" b="1" dirty="0" smtClean="0"/>
          </a:p>
          <a:p>
            <a:pPr algn="just">
              <a:buFont typeface="Wingdings" pitchFamily="2" charset="2"/>
              <a:buChar char="Ø"/>
            </a:pPr>
            <a:endParaRPr lang="id-ID" sz="1800" b="1" dirty="0"/>
          </a:p>
          <a:p>
            <a:pPr algn="just">
              <a:buFont typeface="Wingdings" pitchFamily="2" charset="2"/>
              <a:buChar char="Ø"/>
            </a:pPr>
            <a:endParaRPr lang="id-ID" sz="1800" b="1" dirty="0" smtClean="0"/>
          </a:p>
          <a:p>
            <a:pPr algn="just">
              <a:buFont typeface="Wingdings" pitchFamily="2" charset="2"/>
              <a:buChar char="Ø"/>
            </a:pPr>
            <a:endParaRPr lang="id-ID" sz="1800" b="1" dirty="0"/>
          </a:p>
          <a:p>
            <a:pPr algn="just">
              <a:buFont typeface="Wingdings" pitchFamily="2" charset="2"/>
              <a:buChar char="Ø"/>
            </a:pPr>
            <a:endParaRPr lang="id-ID" sz="1800" b="1" dirty="0" smtClean="0"/>
          </a:p>
          <a:p>
            <a:pPr algn="just">
              <a:buFont typeface="Wingdings" pitchFamily="2" charset="2"/>
              <a:buChar char="Ø"/>
            </a:pPr>
            <a:endParaRPr lang="id-ID" sz="1800" b="1" dirty="0"/>
          </a:p>
          <a:p>
            <a:pPr algn="just">
              <a:buFont typeface="Wingdings" pitchFamily="2" charset="2"/>
              <a:buChar char="Ø"/>
            </a:pPr>
            <a:endParaRPr lang="id-ID" sz="1800" b="1" dirty="0" smtClean="0"/>
          </a:p>
          <a:p>
            <a:pPr algn="just">
              <a:buFont typeface="Wingdings" pitchFamily="2" charset="2"/>
              <a:buChar char="Ø"/>
            </a:pPr>
            <a:endParaRPr lang="id-ID" sz="1800" b="1" dirty="0"/>
          </a:p>
          <a:p>
            <a:pPr algn="just">
              <a:buFont typeface="Wingdings" pitchFamily="2" charset="2"/>
              <a:buChar char="Ø"/>
            </a:pPr>
            <a:endParaRPr lang="id-ID" sz="1800" b="1" dirty="0" smtClean="0"/>
          </a:p>
          <a:p>
            <a:pPr algn="just">
              <a:buFont typeface="Wingdings" pitchFamily="2" charset="2"/>
              <a:buChar char="Ø"/>
            </a:pPr>
            <a:endParaRPr lang="id-ID" sz="1800" b="1" dirty="0"/>
          </a:p>
          <a:p>
            <a:pPr algn="just">
              <a:buFont typeface="Wingdings" pitchFamily="2" charset="2"/>
              <a:buChar char="Ø"/>
            </a:pPr>
            <a:endParaRPr lang="id-ID" sz="1800" b="1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PELATIHAN DAN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26627" name="Picture 3" descr="vgg16net_colab_a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1942554"/>
            <a:ext cx="4114801" cy="311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vgg16net_colab_l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48" y="1942554"/>
            <a:ext cx="4114801" cy="311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0" y="8763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457200" y="5076473"/>
            <a:ext cx="4101152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dirty="0"/>
              <a:t>Kurva tingkat akurasi hasil pelatihan dan validasi pada </a:t>
            </a:r>
            <a:r>
              <a:rPr lang="id-ID" sz="1600" b="1" i="1" dirty="0"/>
              <a:t>VGG-16Net</a:t>
            </a:r>
            <a:endParaRPr lang="id-ID" sz="1600" dirty="0"/>
          </a:p>
        </p:txBody>
      </p:sp>
      <p:sp>
        <p:nvSpPr>
          <p:cNvPr id="18" name="Rectangle 17"/>
          <p:cNvSpPr/>
          <p:nvPr/>
        </p:nvSpPr>
        <p:spPr>
          <a:xfrm>
            <a:off x="4593580" y="5075803"/>
            <a:ext cx="4101152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dirty="0"/>
              <a:t>Kurva tingkat kesalahan pelatihan dan validasi pada </a:t>
            </a:r>
            <a:r>
              <a:rPr lang="id-ID" sz="1600" b="1" i="1" dirty="0"/>
              <a:t>VGG</a:t>
            </a:r>
            <a:r>
              <a:rPr lang="id-ID" sz="1600" b="1" dirty="0"/>
              <a:t>-</a:t>
            </a:r>
            <a:r>
              <a:rPr lang="id-ID" sz="1600" b="1" i="1" dirty="0"/>
              <a:t>16Net</a:t>
            </a:r>
            <a:endParaRPr lang="id-ID" sz="1600" dirty="0"/>
          </a:p>
        </p:txBody>
      </p:sp>
      <p:sp>
        <p:nvSpPr>
          <p:cNvPr id="2" name="Rectangle 1"/>
          <p:cNvSpPr/>
          <p:nvPr/>
        </p:nvSpPr>
        <p:spPr>
          <a:xfrm>
            <a:off x="483978" y="5667019"/>
            <a:ext cx="407437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d-ID" b="1" dirty="0"/>
              <a:t>Pada </a:t>
            </a:r>
            <a:r>
              <a:rPr lang="id-ID" b="1" i="1" dirty="0"/>
              <a:t>epoch</a:t>
            </a:r>
            <a:r>
              <a:rPr lang="id-ID" b="1" dirty="0"/>
              <a:t> terakhir :</a:t>
            </a:r>
          </a:p>
          <a:p>
            <a:pPr algn="just"/>
            <a:r>
              <a:rPr lang="id-ID" dirty="0"/>
              <a:t>Nilai akurasi pelatihan : 1.0</a:t>
            </a:r>
          </a:p>
          <a:p>
            <a:pPr algn="just"/>
            <a:r>
              <a:rPr lang="id-ID" dirty="0"/>
              <a:t>Nilai akurasi validasi : 0.9556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6860" y="5660578"/>
            <a:ext cx="4073589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d-ID" b="1" dirty="0"/>
              <a:t>Pada </a:t>
            </a:r>
            <a:r>
              <a:rPr lang="id-ID" b="1" i="1" dirty="0"/>
              <a:t>epoch</a:t>
            </a:r>
            <a:r>
              <a:rPr lang="id-ID" b="1" dirty="0"/>
              <a:t> terakhir :</a:t>
            </a:r>
          </a:p>
          <a:p>
            <a:pPr algn="just"/>
            <a:r>
              <a:rPr lang="id-ID" dirty="0"/>
              <a:t>Nilai </a:t>
            </a:r>
            <a:r>
              <a:rPr lang="id-ID" dirty="0" smtClean="0"/>
              <a:t>kesalahan pelatihan </a:t>
            </a:r>
            <a:r>
              <a:rPr lang="id-ID" dirty="0"/>
              <a:t>: </a:t>
            </a:r>
            <a:r>
              <a:rPr lang="id-ID" dirty="0" smtClean="0"/>
              <a:t>0.</a:t>
            </a:r>
            <a:r>
              <a:rPr lang="id-ID" dirty="0"/>
              <a:t> 024 </a:t>
            </a:r>
          </a:p>
          <a:p>
            <a:pPr algn="just"/>
            <a:r>
              <a:rPr lang="id-ID" dirty="0"/>
              <a:t>Nilai </a:t>
            </a:r>
            <a:r>
              <a:rPr lang="id-ID" dirty="0" smtClean="0"/>
              <a:t>kesalahan validasi </a:t>
            </a:r>
            <a:r>
              <a:rPr lang="id-ID" dirty="0"/>
              <a:t>: 0.058</a:t>
            </a:r>
          </a:p>
        </p:txBody>
      </p:sp>
    </p:spTree>
    <p:extLst>
      <p:ext uri="{BB962C8B-B14F-4D97-AF65-F5344CB8AC3E}">
        <p14:creationId xmlns:p14="http://schemas.microsoft.com/office/powerpoint/2010/main" val="200576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13" grpId="0" animBg="1"/>
      <p:bldP spid="13" grpId="1" animBg="1"/>
      <p:bldP spid="18" grpId="0" animBg="1"/>
      <p:bldP spid="18" grpId="1" animBg="1"/>
      <p:bldP spid="2" grpId="0" animBg="1"/>
      <p:bldP spid="2" grpId="1" animBg="1"/>
      <p:bldP spid="11" grpId="0" animBg="1"/>
      <p:bldP spid="1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Font typeface="Wingdings" pitchFamily="2" charset="2"/>
              <a:buChar char="Ø"/>
            </a:pPr>
            <a:r>
              <a:rPr lang="id-ID" sz="1800" b="1" dirty="0">
                <a:solidFill>
                  <a:prstClr val="black"/>
                </a:solidFill>
              </a:rPr>
              <a:t>Hasil </a:t>
            </a:r>
            <a:r>
              <a:rPr lang="id-ID" sz="1800" b="1" dirty="0" smtClean="0">
                <a:solidFill>
                  <a:prstClr val="black"/>
                </a:solidFill>
              </a:rPr>
              <a:t>pengujian pada </a:t>
            </a:r>
            <a:r>
              <a:rPr lang="id-ID" sz="1800" b="1" dirty="0">
                <a:solidFill>
                  <a:prstClr val="black"/>
                </a:solidFill>
              </a:rPr>
              <a:t>arsitektur </a:t>
            </a:r>
            <a:r>
              <a:rPr lang="id-ID" sz="1800" b="1" i="1" dirty="0">
                <a:solidFill>
                  <a:prstClr val="black"/>
                </a:solidFill>
              </a:rPr>
              <a:t>VGG-16Net</a:t>
            </a:r>
            <a:r>
              <a:rPr lang="id-ID" sz="1800" b="1" dirty="0">
                <a:solidFill>
                  <a:prstClr val="black"/>
                </a:solidFill>
              </a:rPr>
              <a:t> dengan kualitas gambar yang </a:t>
            </a:r>
            <a:r>
              <a:rPr lang="id-ID" sz="1800" b="1" dirty="0" smtClean="0">
                <a:solidFill>
                  <a:prstClr val="black"/>
                </a:solidFill>
              </a:rPr>
              <a:t>baik</a:t>
            </a:r>
            <a:endParaRPr lang="id-ID" sz="18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PELATIHAN DAN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5" name="Picture 5" descr="vgg16net_colab_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3888432" cy="400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284800"/>
              </p:ext>
            </p:extLst>
          </p:nvPr>
        </p:nvGraphicFramePr>
        <p:xfrm>
          <a:off x="4937963" y="2276475"/>
          <a:ext cx="3339882" cy="54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0" name="Equation" r:id="rId4" imgW="2590560" imgH="419040" progId="Equation.3">
                  <p:embed/>
                </p:oleObj>
              </mc:Choice>
              <mc:Fallback>
                <p:oleObj name="Equation" r:id="rId4" imgW="25905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963" y="2276475"/>
                        <a:ext cx="3339882" cy="540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133979"/>
              </p:ext>
            </p:extLst>
          </p:nvPr>
        </p:nvGraphicFramePr>
        <p:xfrm>
          <a:off x="4971825" y="2862083"/>
          <a:ext cx="2643220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1" name="Equation" r:id="rId6" imgW="2044700" imgH="393700" progId="Equation.3">
                  <p:embed/>
                </p:oleObj>
              </mc:Choice>
              <mc:Fallback>
                <p:oleObj name="Equation" r:id="rId6" imgW="2044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1825" y="2862083"/>
                        <a:ext cx="2643220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540377"/>
              </p:ext>
            </p:extLst>
          </p:nvPr>
        </p:nvGraphicFramePr>
        <p:xfrm>
          <a:off x="4941785" y="3400072"/>
          <a:ext cx="3552979" cy="54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2" name="Equation" r:id="rId8" imgW="2755900" imgH="419100" progId="Equation.3">
                  <p:embed/>
                </p:oleObj>
              </mc:Choice>
              <mc:Fallback>
                <p:oleObj name="Equation" r:id="rId8" imgW="2755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785" y="3400072"/>
                        <a:ext cx="3552979" cy="540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316440"/>
              </p:ext>
            </p:extLst>
          </p:nvPr>
        </p:nvGraphicFramePr>
        <p:xfrm>
          <a:off x="4932040" y="4005064"/>
          <a:ext cx="2753867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3" name="Equation" r:id="rId10" imgW="2133600" imgH="393700" progId="Equation.3">
                  <p:embed/>
                </p:oleObj>
              </mc:Choice>
              <mc:Fallback>
                <p:oleObj name="Equation" r:id="rId10" imgW="2133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005064"/>
                        <a:ext cx="2753867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716973" y="6010521"/>
            <a:ext cx="3855027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i="1" dirty="0"/>
              <a:t>Confusion</a:t>
            </a:r>
            <a:r>
              <a:rPr lang="id-ID" sz="1600" b="1" dirty="0"/>
              <a:t> </a:t>
            </a:r>
            <a:r>
              <a:rPr lang="id-ID" sz="1600" b="1" i="1" dirty="0"/>
              <a:t>matrix</a:t>
            </a:r>
            <a:r>
              <a:rPr lang="id-ID" sz="1600" b="1" dirty="0"/>
              <a:t> hasil pengujian pada </a:t>
            </a:r>
            <a:r>
              <a:rPr lang="id-ID" sz="1600" b="1" i="1" dirty="0"/>
              <a:t>VGG</a:t>
            </a:r>
            <a:r>
              <a:rPr lang="id-ID" sz="1600" b="1" dirty="0"/>
              <a:t>-</a:t>
            </a:r>
            <a:r>
              <a:rPr lang="id-ID" sz="1600" b="1" i="1" dirty="0"/>
              <a:t>16Net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8587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1" animBg="1"/>
      <p:bldP spid="10" grpId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RUMUSAN MASALAH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539552" y="1844824"/>
            <a:ext cx="8064896" cy="1152128"/>
          </a:xfrm>
          <a:prstGeom prst="flowChartAlternateProcess">
            <a:avLst/>
          </a:prstGeom>
          <a:solidFill>
            <a:srgbClr val="B4B392">
              <a:lumMod val="60000"/>
              <a:lumOff val="40000"/>
            </a:srgbClr>
          </a:soli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Bagaimana perancangan arsitektur CNN untuk klasifikasi varietas beras?</a:t>
            </a:r>
            <a:endParaRPr kumimoji="0" lang="id-ID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539552" y="3140968"/>
            <a:ext cx="8064896" cy="1152128"/>
          </a:xfrm>
          <a:prstGeom prst="flowChartAlternateProcess">
            <a:avLst/>
          </a:prstGeom>
          <a:solidFill>
            <a:srgbClr val="526DB0">
              <a:lumMod val="60000"/>
              <a:lumOff val="40000"/>
            </a:srgbClr>
          </a:soli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Bagaimana pelatihan dan pengujian untuk klasifikasi varietas beras dengan metode CNN?</a:t>
            </a:r>
            <a:endParaRPr kumimoji="0" lang="id-ID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540981" y="4437112"/>
            <a:ext cx="8064896" cy="1152128"/>
          </a:xfrm>
          <a:prstGeom prst="flowChartAlternateProcess">
            <a:avLst/>
          </a:prstGeom>
          <a:solidFill>
            <a:srgbClr val="F5C201">
              <a:lumMod val="60000"/>
              <a:lumOff val="40000"/>
            </a:srgbClr>
          </a:soli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sv-S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Bagaimana pengujian klasifikasi varietas beras pada aplikasi </a:t>
            </a:r>
            <a:r>
              <a:rPr kumimoji="0" lang="sv-SE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Android</a:t>
            </a:r>
            <a:r>
              <a:rPr kumimoji="0" lang="sv-S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endParaRPr kumimoji="0" lang="id-ID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1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11" grpId="0" animBg="1"/>
      <p:bldP spid="11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Font typeface="Wingdings" pitchFamily="2" charset="2"/>
              <a:buChar char="Ø"/>
            </a:pPr>
            <a:r>
              <a:rPr lang="id-ID" sz="1800" b="1" dirty="0">
                <a:solidFill>
                  <a:prstClr val="black"/>
                </a:solidFill>
              </a:rPr>
              <a:t>Hasil pelatihan pada arsitektur </a:t>
            </a:r>
            <a:r>
              <a:rPr lang="id-ID" sz="1800" b="1" i="1" dirty="0">
                <a:solidFill>
                  <a:prstClr val="black"/>
                </a:solidFill>
              </a:rPr>
              <a:t>VGG-16Net</a:t>
            </a:r>
            <a:r>
              <a:rPr lang="id-ID" sz="1800" b="1" dirty="0">
                <a:solidFill>
                  <a:prstClr val="black"/>
                </a:solidFill>
              </a:rPr>
              <a:t> dengan kualitas gambar yang </a:t>
            </a:r>
            <a:r>
              <a:rPr lang="id-ID" sz="1800" b="1" dirty="0" smtClean="0">
                <a:solidFill>
                  <a:prstClr val="black"/>
                </a:solidFill>
              </a:rPr>
              <a:t>buruk</a:t>
            </a:r>
            <a:endParaRPr lang="id-ID" sz="18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PELATIHAN DAN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28674" name="Picture 2" descr="vgg16netnf_colab_a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6" y="1942552"/>
            <a:ext cx="4143147" cy="313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 descr="vgg16netnf_colab_l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48" y="1942552"/>
            <a:ext cx="4143147" cy="313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5076473"/>
            <a:ext cx="4101152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dirty="0"/>
              <a:t>Kurva akurasi pelatihan dan validasi pada </a:t>
            </a:r>
            <a:r>
              <a:rPr lang="id-ID" sz="1600" b="1" i="1" dirty="0"/>
              <a:t>VGG</a:t>
            </a:r>
            <a:r>
              <a:rPr lang="id-ID" sz="1600" b="1" dirty="0"/>
              <a:t>-</a:t>
            </a:r>
            <a:r>
              <a:rPr lang="id-ID" sz="1600" b="1" i="1" dirty="0"/>
              <a:t>16Net</a:t>
            </a:r>
            <a:r>
              <a:rPr lang="id-ID" sz="1600" b="1" dirty="0"/>
              <a:t> pada gambar buruk</a:t>
            </a:r>
            <a:endParaRPr lang="id-ID" sz="1600" dirty="0"/>
          </a:p>
        </p:txBody>
      </p:sp>
      <p:sp>
        <p:nvSpPr>
          <p:cNvPr id="9" name="Rectangle 8"/>
          <p:cNvSpPr/>
          <p:nvPr/>
        </p:nvSpPr>
        <p:spPr>
          <a:xfrm>
            <a:off x="4593580" y="5075803"/>
            <a:ext cx="4101152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dirty="0"/>
              <a:t>Kurva kesalahan pelatihan dan validasi pada </a:t>
            </a:r>
            <a:r>
              <a:rPr lang="id-ID" sz="1600" b="1" i="1" dirty="0"/>
              <a:t>VGG</a:t>
            </a:r>
            <a:r>
              <a:rPr lang="id-ID" sz="1600" b="1" dirty="0"/>
              <a:t>-</a:t>
            </a:r>
            <a:r>
              <a:rPr lang="id-ID" sz="1600" b="1" i="1" dirty="0"/>
              <a:t>16Net</a:t>
            </a:r>
            <a:r>
              <a:rPr lang="id-ID" sz="1600" b="1" dirty="0"/>
              <a:t> pada gambar buruk</a:t>
            </a:r>
            <a:endParaRPr lang="id-ID" sz="1600" dirty="0"/>
          </a:p>
        </p:txBody>
      </p:sp>
      <p:sp>
        <p:nvSpPr>
          <p:cNvPr id="10" name="Rectangle 9"/>
          <p:cNvSpPr/>
          <p:nvPr/>
        </p:nvSpPr>
        <p:spPr>
          <a:xfrm>
            <a:off x="483978" y="5667019"/>
            <a:ext cx="407437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d-ID" b="1" dirty="0"/>
              <a:t>Pada </a:t>
            </a:r>
            <a:r>
              <a:rPr lang="id-ID" b="1" i="1" dirty="0"/>
              <a:t>epoch</a:t>
            </a:r>
            <a:r>
              <a:rPr lang="id-ID" b="1" dirty="0"/>
              <a:t> terakhir :</a:t>
            </a:r>
          </a:p>
          <a:p>
            <a:pPr algn="just"/>
            <a:r>
              <a:rPr lang="id-ID" dirty="0"/>
              <a:t>Nilai akurasi pelatihan : 1.0</a:t>
            </a:r>
          </a:p>
          <a:p>
            <a:pPr algn="just"/>
            <a:r>
              <a:rPr lang="id-ID" dirty="0"/>
              <a:t>Nilai akurasi validasi : </a:t>
            </a:r>
            <a:r>
              <a:rPr lang="id-ID" dirty="0" smtClean="0"/>
              <a:t>1.0 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4626860" y="5660578"/>
            <a:ext cx="4073589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d-ID" b="1" dirty="0"/>
              <a:t>Pada </a:t>
            </a:r>
            <a:r>
              <a:rPr lang="id-ID" b="1" i="1" dirty="0"/>
              <a:t>epoch</a:t>
            </a:r>
            <a:r>
              <a:rPr lang="id-ID" b="1" dirty="0"/>
              <a:t> terakhir :</a:t>
            </a:r>
          </a:p>
          <a:p>
            <a:pPr algn="just"/>
            <a:r>
              <a:rPr lang="id-ID" dirty="0"/>
              <a:t>Nilai </a:t>
            </a:r>
            <a:r>
              <a:rPr lang="id-ID" dirty="0" smtClean="0"/>
              <a:t>kesalahan pelatihan </a:t>
            </a:r>
            <a:r>
              <a:rPr lang="id-ID" dirty="0"/>
              <a:t>: </a:t>
            </a:r>
            <a:r>
              <a:rPr lang="id-ID" dirty="0" smtClean="0"/>
              <a:t>0.</a:t>
            </a:r>
            <a:r>
              <a:rPr lang="id-ID" dirty="0"/>
              <a:t> 0235 </a:t>
            </a:r>
            <a:r>
              <a:rPr lang="id-ID" dirty="0" smtClean="0"/>
              <a:t> </a:t>
            </a:r>
            <a:endParaRPr lang="id-ID" dirty="0"/>
          </a:p>
          <a:p>
            <a:pPr algn="just"/>
            <a:r>
              <a:rPr lang="id-ID" dirty="0"/>
              <a:t>Nilai </a:t>
            </a:r>
            <a:r>
              <a:rPr lang="id-ID" dirty="0" smtClean="0"/>
              <a:t>kesalahan validasi </a:t>
            </a:r>
            <a:r>
              <a:rPr lang="id-ID" dirty="0"/>
              <a:t>: 0</a:t>
            </a:r>
            <a:r>
              <a:rPr lang="id-ID" dirty="0" smtClean="0"/>
              <a:t>.</a:t>
            </a:r>
            <a:r>
              <a:rPr lang="id-ID" dirty="0"/>
              <a:t> 1037 </a:t>
            </a:r>
          </a:p>
        </p:txBody>
      </p:sp>
    </p:spTree>
    <p:extLst>
      <p:ext uri="{BB962C8B-B14F-4D97-AF65-F5344CB8AC3E}">
        <p14:creationId xmlns:p14="http://schemas.microsoft.com/office/powerpoint/2010/main" val="28301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8" grpId="0" animBg="1"/>
      <p:bldP spid="8" grpId="1" animBg="1"/>
      <p:bldP spid="9" grpId="0" animBg="1"/>
      <p:bldP spid="9" grpId="1" animBg="1"/>
      <p:bldP spid="10" grpId="0" build="allAtOnce" animBg="1"/>
      <p:bldP spid="10" grpId="1" build="allAtOnce" animBg="1"/>
      <p:bldP spid="11" grpId="0" build="allAtOnce" animBg="1"/>
      <p:bldP spid="11" grpId="1" build="allAtOnce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Font typeface="Wingdings" pitchFamily="2" charset="2"/>
              <a:buChar char="Ø"/>
            </a:pPr>
            <a:r>
              <a:rPr lang="id-ID" sz="1800" b="1" dirty="0">
                <a:solidFill>
                  <a:prstClr val="black"/>
                </a:solidFill>
              </a:rPr>
              <a:t>Hasil pengujian pada arsitektur </a:t>
            </a:r>
            <a:r>
              <a:rPr lang="id-ID" sz="1800" b="1" i="1" dirty="0">
                <a:solidFill>
                  <a:prstClr val="black"/>
                </a:solidFill>
              </a:rPr>
              <a:t>VGG-16Net</a:t>
            </a:r>
            <a:r>
              <a:rPr lang="id-ID" sz="1800" b="1" dirty="0">
                <a:solidFill>
                  <a:prstClr val="black"/>
                </a:solidFill>
              </a:rPr>
              <a:t> dengan kualitas gambar yang </a:t>
            </a:r>
            <a:r>
              <a:rPr lang="id-ID" sz="1800" b="1" dirty="0" smtClean="0">
                <a:solidFill>
                  <a:prstClr val="black"/>
                </a:solidFill>
              </a:rPr>
              <a:t>buruk</a:t>
            </a:r>
            <a:endParaRPr lang="id-ID" sz="1800" b="1" dirty="0">
              <a:solidFill>
                <a:prstClr val="black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PELATIHAN DAN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29698" name="Picture 2" descr="vgg16netnf_colab_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38"/>
            <a:ext cx="3909274" cy="402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837665"/>
              </p:ext>
            </p:extLst>
          </p:nvPr>
        </p:nvGraphicFramePr>
        <p:xfrm>
          <a:off x="5364088" y="2276870"/>
          <a:ext cx="2824119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1" name="Equation" r:id="rId4" imgW="1916868" imgH="393529" progId="Equation.3">
                  <p:embed/>
                </p:oleObj>
              </mc:Choice>
              <mc:Fallback>
                <p:oleObj name="Equation" r:id="rId4" imgW="1916868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276870"/>
                        <a:ext cx="2824119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128628"/>
              </p:ext>
            </p:extLst>
          </p:nvPr>
        </p:nvGraphicFramePr>
        <p:xfrm>
          <a:off x="5364088" y="2924944"/>
          <a:ext cx="2852219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2" name="Equation" r:id="rId6" imgW="1930400" imgH="393700" progId="Equation.3">
                  <p:embed/>
                </p:oleObj>
              </mc:Choice>
              <mc:Fallback>
                <p:oleObj name="Equation" r:id="rId6" imgW="19304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924944"/>
                        <a:ext cx="2852219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8477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716973" y="6010521"/>
            <a:ext cx="3855027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i="1" dirty="0"/>
              <a:t>Confusion</a:t>
            </a:r>
            <a:r>
              <a:rPr lang="id-ID" sz="1600" b="1" dirty="0"/>
              <a:t> </a:t>
            </a:r>
            <a:r>
              <a:rPr lang="id-ID" sz="1600" b="1" i="1" dirty="0"/>
              <a:t>matrix</a:t>
            </a:r>
            <a:r>
              <a:rPr lang="id-ID" sz="1600" b="1" dirty="0"/>
              <a:t> hasil pengujian pada </a:t>
            </a:r>
            <a:r>
              <a:rPr lang="id-ID" sz="1600" b="1" i="1" dirty="0" smtClean="0"/>
              <a:t>VGG</a:t>
            </a:r>
            <a:r>
              <a:rPr lang="id-ID" sz="1600" b="1" dirty="0" smtClean="0"/>
              <a:t>-</a:t>
            </a:r>
            <a:r>
              <a:rPr lang="id-ID" sz="1600" b="1" i="1" dirty="0" smtClean="0"/>
              <a:t>16Net </a:t>
            </a:r>
            <a:r>
              <a:rPr lang="id-ID" sz="1600" b="1" dirty="0" smtClean="0"/>
              <a:t>dengan gambar buruk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35929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6" grpId="1" animBg="1"/>
      <p:bldP spid="12" grpId="0" animBg="1"/>
      <p:bldP spid="12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Font typeface="Wingdings" pitchFamily="2" charset="2"/>
              <a:buChar char="Ø"/>
            </a:pPr>
            <a:r>
              <a:rPr lang="id-ID" sz="1800" b="1" dirty="0">
                <a:solidFill>
                  <a:prstClr val="black"/>
                </a:solidFill>
              </a:rPr>
              <a:t>Hasil pelatihan pada arsitektur </a:t>
            </a:r>
            <a:r>
              <a:rPr lang="id-ID" sz="1800" b="1" i="1" dirty="0" smtClean="0">
                <a:solidFill>
                  <a:prstClr val="black"/>
                </a:solidFill>
              </a:rPr>
              <a:t>MobileNetV1 </a:t>
            </a:r>
            <a:r>
              <a:rPr lang="id-ID" sz="1800" b="1" dirty="0" smtClean="0">
                <a:solidFill>
                  <a:prstClr val="black"/>
                </a:solidFill>
              </a:rPr>
              <a:t>dengan </a:t>
            </a:r>
            <a:r>
              <a:rPr lang="id-ID" sz="1800" b="1" dirty="0">
                <a:solidFill>
                  <a:prstClr val="black"/>
                </a:solidFill>
              </a:rPr>
              <a:t>kualitas gambar yang </a:t>
            </a:r>
            <a:r>
              <a:rPr lang="id-ID" sz="1800" b="1" dirty="0" smtClean="0">
                <a:solidFill>
                  <a:prstClr val="black"/>
                </a:solidFill>
              </a:rPr>
              <a:t>baik</a:t>
            </a:r>
            <a:endParaRPr lang="id-ID" sz="1800" b="1" dirty="0">
              <a:solidFill>
                <a:prstClr val="black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PELATIHAN DAN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31745" name="Picture 1" descr="mobilenet_colab_a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5" y="1942552"/>
            <a:ext cx="4143147" cy="313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 descr="mobilenet_colab_l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660" y="1943130"/>
            <a:ext cx="4056442" cy="313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" y="5076473"/>
            <a:ext cx="4101152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dirty="0"/>
              <a:t>Kurva tingkat akurasi hasil pelatihan dan validasi pada </a:t>
            </a:r>
            <a:r>
              <a:rPr lang="id-ID" sz="1600" b="1" i="1" dirty="0" smtClean="0"/>
              <a:t>MobileNetV1</a:t>
            </a:r>
            <a:endParaRPr lang="id-ID" sz="1600" dirty="0"/>
          </a:p>
        </p:txBody>
      </p:sp>
      <p:sp>
        <p:nvSpPr>
          <p:cNvPr id="10" name="Rectangle 9"/>
          <p:cNvSpPr/>
          <p:nvPr/>
        </p:nvSpPr>
        <p:spPr>
          <a:xfrm>
            <a:off x="4593580" y="5075803"/>
            <a:ext cx="4101152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dirty="0"/>
              <a:t>Kurva tingkat kesalahan pelatihan dan validasi pada </a:t>
            </a:r>
            <a:r>
              <a:rPr lang="id-ID" sz="1600" b="1" i="1" dirty="0" smtClean="0"/>
              <a:t>MobileNetV1</a:t>
            </a:r>
            <a:endParaRPr lang="id-ID" sz="1600" dirty="0"/>
          </a:p>
        </p:txBody>
      </p:sp>
      <p:sp>
        <p:nvSpPr>
          <p:cNvPr id="8" name="Rectangle 7"/>
          <p:cNvSpPr/>
          <p:nvPr/>
        </p:nvSpPr>
        <p:spPr>
          <a:xfrm>
            <a:off x="483978" y="5667019"/>
            <a:ext cx="407437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d-ID" b="1" dirty="0"/>
              <a:t>Pada </a:t>
            </a:r>
            <a:r>
              <a:rPr lang="id-ID" b="1" i="1" dirty="0"/>
              <a:t>epoch</a:t>
            </a:r>
            <a:r>
              <a:rPr lang="id-ID" b="1" dirty="0"/>
              <a:t> terakhir :</a:t>
            </a:r>
          </a:p>
          <a:p>
            <a:pPr algn="just"/>
            <a:r>
              <a:rPr lang="id-ID" dirty="0"/>
              <a:t>Nilai akurasi pelatihan : 1.0</a:t>
            </a:r>
          </a:p>
          <a:p>
            <a:pPr algn="just"/>
            <a:r>
              <a:rPr lang="id-ID" dirty="0"/>
              <a:t>Nilai akurasi validasi : </a:t>
            </a:r>
            <a:r>
              <a:rPr lang="id-ID" dirty="0" smtClean="0"/>
              <a:t>0.9333 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4626860" y="5660578"/>
            <a:ext cx="4073589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d-ID" b="1" dirty="0"/>
              <a:t>Pada </a:t>
            </a:r>
            <a:r>
              <a:rPr lang="id-ID" b="1" i="1" dirty="0"/>
              <a:t>epoch</a:t>
            </a:r>
            <a:r>
              <a:rPr lang="id-ID" b="1" dirty="0"/>
              <a:t> terakhir :</a:t>
            </a:r>
          </a:p>
          <a:p>
            <a:pPr algn="just"/>
            <a:r>
              <a:rPr lang="id-ID" dirty="0"/>
              <a:t>Nilai </a:t>
            </a:r>
            <a:r>
              <a:rPr lang="id-ID" dirty="0" smtClean="0"/>
              <a:t>kesalahan pelatihan </a:t>
            </a:r>
            <a:r>
              <a:rPr lang="id-ID" dirty="0"/>
              <a:t>: </a:t>
            </a:r>
            <a:r>
              <a:rPr lang="id-ID" dirty="0" smtClean="0"/>
              <a:t>0.</a:t>
            </a:r>
            <a:r>
              <a:rPr lang="id-ID" dirty="0"/>
              <a:t> </a:t>
            </a:r>
            <a:r>
              <a:rPr lang="id-ID" dirty="0" smtClean="0"/>
              <a:t>0002 </a:t>
            </a:r>
            <a:endParaRPr lang="id-ID" dirty="0"/>
          </a:p>
          <a:p>
            <a:pPr algn="just"/>
            <a:r>
              <a:rPr lang="id-ID" dirty="0"/>
              <a:t>Nilai </a:t>
            </a:r>
            <a:r>
              <a:rPr lang="id-ID" dirty="0" smtClean="0"/>
              <a:t>kesalahan validasi </a:t>
            </a:r>
            <a:r>
              <a:rPr lang="id-ID" dirty="0"/>
              <a:t>: </a:t>
            </a:r>
            <a:r>
              <a:rPr lang="id-ID" dirty="0" smtClean="0"/>
              <a:t>0.1722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4999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1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6" grpId="0" animBg="1"/>
      <p:bldP spid="9" grpId="0" animBg="1"/>
      <p:bldP spid="9" grpId="1" animBg="1"/>
      <p:bldP spid="10" grpId="0" animBg="1"/>
      <p:bldP spid="10" grpId="1" animBg="1"/>
      <p:bldP spid="8" grpId="0" build="allAtOnce" animBg="1"/>
      <p:bldP spid="8" grpId="1" build="allAtOnce" animBg="1"/>
      <p:bldP spid="11" grpId="0" build="allAtOnce" animBg="1"/>
      <p:bldP spid="11" grpId="1" build="allAtOnce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Font typeface="Wingdings" pitchFamily="2" charset="2"/>
              <a:buChar char="Ø"/>
            </a:pPr>
            <a:r>
              <a:rPr lang="id-ID" sz="1800" b="1" dirty="0">
                <a:solidFill>
                  <a:prstClr val="black"/>
                </a:solidFill>
              </a:rPr>
              <a:t>Hasil </a:t>
            </a:r>
            <a:r>
              <a:rPr lang="id-ID" sz="1800" b="1" dirty="0" smtClean="0">
                <a:solidFill>
                  <a:prstClr val="black"/>
                </a:solidFill>
              </a:rPr>
              <a:t>pengujian pada </a:t>
            </a:r>
            <a:r>
              <a:rPr lang="id-ID" sz="1800" b="1" dirty="0">
                <a:solidFill>
                  <a:prstClr val="black"/>
                </a:solidFill>
              </a:rPr>
              <a:t>arsitektur </a:t>
            </a:r>
            <a:r>
              <a:rPr lang="id-ID" sz="1800" b="1" i="1" dirty="0">
                <a:solidFill>
                  <a:prstClr val="black"/>
                </a:solidFill>
              </a:rPr>
              <a:t>MobileNetV1 </a:t>
            </a:r>
            <a:r>
              <a:rPr lang="id-ID" sz="1800" b="1" dirty="0">
                <a:solidFill>
                  <a:prstClr val="black"/>
                </a:solidFill>
              </a:rPr>
              <a:t>dengan kualitas gambar yang </a:t>
            </a:r>
            <a:r>
              <a:rPr lang="id-ID" sz="1800" b="1" dirty="0" smtClean="0">
                <a:solidFill>
                  <a:prstClr val="black"/>
                </a:solidFill>
              </a:rPr>
              <a:t>baik</a:t>
            </a:r>
            <a:endParaRPr lang="id-ID" sz="1800" b="1" dirty="0">
              <a:solidFill>
                <a:prstClr val="black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PELATIHAN DAN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30721" name="Picture 1" descr="mobilenet_colab_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38"/>
            <a:ext cx="3909274" cy="402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16973" y="6010521"/>
            <a:ext cx="3855027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i="1" dirty="0"/>
              <a:t>Confusion</a:t>
            </a:r>
            <a:r>
              <a:rPr lang="id-ID" sz="1600" b="1" dirty="0"/>
              <a:t> </a:t>
            </a:r>
            <a:r>
              <a:rPr lang="id-ID" sz="1600" b="1" i="1" dirty="0"/>
              <a:t>matrix</a:t>
            </a:r>
            <a:r>
              <a:rPr lang="id-ID" sz="1600" b="1" dirty="0"/>
              <a:t> hasil pengujian pada </a:t>
            </a:r>
            <a:r>
              <a:rPr lang="id-ID" sz="1600" b="1" i="1" dirty="0" smtClean="0"/>
              <a:t>MobileNetV1</a:t>
            </a:r>
            <a:endParaRPr lang="id-ID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59932"/>
              </p:ext>
            </p:extLst>
          </p:nvPr>
        </p:nvGraphicFramePr>
        <p:xfrm>
          <a:off x="5292080" y="2246387"/>
          <a:ext cx="2992723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8" name="Equation" r:id="rId4" imgW="2032000" imgH="393700" progId="Equation.3">
                  <p:embed/>
                </p:oleObj>
              </mc:Choice>
              <mc:Fallback>
                <p:oleObj name="Equation" r:id="rId4" imgW="20320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246387"/>
                        <a:ext cx="2992723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699871"/>
              </p:ext>
            </p:extLst>
          </p:nvPr>
        </p:nvGraphicFramePr>
        <p:xfrm>
          <a:off x="5292080" y="2852936"/>
          <a:ext cx="3217528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9" name="Equation" r:id="rId6" imgW="2184400" imgH="393700" progId="Equation.3">
                  <p:embed/>
                </p:oleObj>
              </mc:Choice>
              <mc:Fallback>
                <p:oleObj name="Equation" r:id="rId6" imgW="2184400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852936"/>
                        <a:ext cx="3217528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84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23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 animBg="1"/>
      <p:bldP spid="5" grpId="1" animBg="1"/>
      <p:bldP spid="7" grpId="0" animBg="1"/>
      <p:bldP spid="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Font typeface="Wingdings" pitchFamily="2" charset="2"/>
              <a:buChar char="Ø"/>
            </a:pPr>
            <a:r>
              <a:rPr lang="id-ID" sz="1800" b="1" dirty="0">
                <a:solidFill>
                  <a:prstClr val="black"/>
                </a:solidFill>
              </a:rPr>
              <a:t>Hasil pengujian pada arsitektur </a:t>
            </a:r>
            <a:r>
              <a:rPr lang="id-ID" sz="1800" b="1" i="1" dirty="0">
                <a:solidFill>
                  <a:prstClr val="black"/>
                </a:solidFill>
              </a:rPr>
              <a:t>MobileNetV1 </a:t>
            </a:r>
            <a:r>
              <a:rPr lang="id-ID" sz="1800" b="1" dirty="0">
                <a:solidFill>
                  <a:prstClr val="black"/>
                </a:solidFill>
              </a:rPr>
              <a:t>dengan kualitas gambar yang </a:t>
            </a:r>
            <a:r>
              <a:rPr lang="id-ID" sz="1800" b="1" dirty="0" smtClean="0">
                <a:solidFill>
                  <a:prstClr val="black"/>
                </a:solidFill>
              </a:rPr>
              <a:t>buruk</a:t>
            </a:r>
            <a:endParaRPr lang="id-ID" sz="1800" b="1" dirty="0">
              <a:solidFill>
                <a:prstClr val="black"/>
              </a:solidFill>
            </a:endParaRPr>
          </a:p>
        </p:txBody>
      </p:sp>
      <p:pic>
        <p:nvPicPr>
          <p:cNvPr id="33793" name="Picture 1" descr="mobilenetnf_colab_a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1932442"/>
            <a:ext cx="4156514" cy="314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PELATIHAN DAN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33794" name="Picture 2" descr="mobilenetnf_colab_l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68" y="1932442"/>
            <a:ext cx="4070280" cy="314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5076473"/>
            <a:ext cx="4101152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dirty="0"/>
              <a:t>Kurva akurasi pelatihan dan validasi pada </a:t>
            </a:r>
            <a:r>
              <a:rPr lang="id-ID" sz="1600" b="1" i="1" dirty="0" smtClean="0"/>
              <a:t>MobileNetV1 </a:t>
            </a:r>
            <a:r>
              <a:rPr lang="id-ID" sz="1600" b="1" dirty="0" smtClean="0"/>
              <a:t>pada </a:t>
            </a:r>
            <a:r>
              <a:rPr lang="id-ID" sz="1600" b="1" dirty="0"/>
              <a:t>gambar buruk</a:t>
            </a:r>
            <a:endParaRPr lang="id-ID" sz="1600" dirty="0"/>
          </a:p>
        </p:txBody>
      </p:sp>
      <p:sp>
        <p:nvSpPr>
          <p:cNvPr id="9" name="Rectangle 8"/>
          <p:cNvSpPr/>
          <p:nvPr/>
        </p:nvSpPr>
        <p:spPr>
          <a:xfrm>
            <a:off x="4593580" y="5075803"/>
            <a:ext cx="4101152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dirty="0"/>
              <a:t>Kurva kesalahan pelatihan dan validasi pada </a:t>
            </a:r>
            <a:r>
              <a:rPr lang="id-ID" sz="1600" b="1" i="1" dirty="0" smtClean="0"/>
              <a:t>MobileNetV1 </a:t>
            </a:r>
            <a:r>
              <a:rPr lang="id-ID" sz="1600" b="1" dirty="0" smtClean="0"/>
              <a:t>pada </a:t>
            </a:r>
            <a:r>
              <a:rPr lang="id-ID" sz="1600" b="1" dirty="0"/>
              <a:t>gambar buruk</a:t>
            </a:r>
            <a:endParaRPr lang="id-ID" sz="1600" dirty="0"/>
          </a:p>
        </p:txBody>
      </p:sp>
      <p:sp>
        <p:nvSpPr>
          <p:cNvPr id="10" name="Rectangle 9"/>
          <p:cNvSpPr/>
          <p:nvPr/>
        </p:nvSpPr>
        <p:spPr>
          <a:xfrm>
            <a:off x="483978" y="5667019"/>
            <a:ext cx="407437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d-ID" b="1" dirty="0"/>
              <a:t>Pada </a:t>
            </a:r>
            <a:r>
              <a:rPr lang="id-ID" b="1" i="1" dirty="0"/>
              <a:t>epoch</a:t>
            </a:r>
            <a:r>
              <a:rPr lang="id-ID" b="1" dirty="0"/>
              <a:t> terakhir :</a:t>
            </a:r>
          </a:p>
          <a:p>
            <a:pPr algn="just"/>
            <a:r>
              <a:rPr lang="id-ID" dirty="0"/>
              <a:t>Nilai akurasi pelatihan : 1.0</a:t>
            </a:r>
          </a:p>
          <a:p>
            <a:pPr algn="just"/>
            <a:r>
              <a:rPr lang="id-ID" dirty="0"/>
              <a:t>Nilai akurasi validasi : </a:t>
            </a:r>
            <a:r>
              <a:rPr lang="id-ID" dirty="0" smtClean="0"/>
              <a:t>0.6889 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4626860" y="5660578"/>
            <a:ext cx="4073589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d-ID" b="1" dirty="0"/>
              <a:t>Pada </a:t>
            </a:r>
            <a:r>
              <a:rPr lang="id-ID" b="1" i="1" dirty="0"/>
              <a:t>epoch</a:t>
            </a:r>
            <a:r>
              <a:rPr lang="id-ID" b="1" dirty="0"/>
              <a:t> terakhir :</a:t>
            </a:r>
          </a:p>
          <a:p>
            <a:pPr algn="just"/>
            <a:r>
              <a:rPr lang="id-ID" dirty="0"/>
              <a:t>Nilai </a:t>
            </a:r>
            <a:r>
              <a:rPr lang="id-ID" dirty="0" smtClean="0"/>
              <a:t>kesalahan pelatihan </a:t>
            </a:r>
            <a:r>
              <a:rPr lang="id-ID" dirty="0"/>
              <a:t>: </a:t>
            </a:r>
            <a:r>
              <a:rPr lang="id-ID" dirty="0" smtClean="0"/>
              <a:t>0.</a:t>
            </a:r>
            <a:r>
              <a:rPr lang="id-ID" dirty="0"/>
              <a:t> </a:t>
            </a:r>
            <a:r>
              <a:rPr lang="id-ID" dirty="0" smtClean="0"/>
              <a:t>0001  </a:t>
            </a:r>
            <a:endParaRPr lang="id-ID" dirty="0"/>
          </a:p>
          <a:p>
            <a:pPr algn="just"/>
            <a:r>
              <a:rPr lang="id-ID" dirty="0"/>
              <a:t>Nilai </a:t>
            </a:r>
            <a:r>
              <a:rPr lang="id-ID" dirty="0" smtClean="0"/>
              <a:t>kesalahan validasi </a:t>
            </a:r>
            <a:r>
              <a:rPr lang="id-ID" dirty="0"/>
              <a:t>: 0</a:t>
            </a:r>
            <a:r>
              <a:rPr lang="id-ID" dirty="0" smtClean="0"/>
              <a:t>.</a:t>
            </a:r>
            <a:r>
              <a:rPr lang="id-ID" dirty="0"/>
              <a:t> </a:t>
            </a:r>
            <a:r>
              <a:rPr lang="id-ID" dirty="0" smtClean="0"/>
              <a:t>9485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8656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7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3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6" grpId="0" animBg="1"/>
      <p:bldP spid="8" grpId="0" animBg="1"/>
      <p:bldP spid="8" grpId="1" animBg="1"/>
      <p:bldP spid="9" grpId="0" animBg="1"/>
      <p:bldP spid="9" grpId="1" animBg="1"/>
      <p:bldP spid="10" grpId="0" build="allAtOnce" animBg="1"/>
      <p:bldP spid="10" grpId="1" build="allAtOnce" animBg="1"/>
      <p:bldP spid="11" grpId="0" build="allAtOnce" animBg="1"/>
      <p:bldP spid="11" grpId="1" build="allAtOnce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Font typeface="Wingdings" pitchFamily="2" charset="2"/>
              <a:buChar char="Ø"/>
            </a:pPr>
            <a:r>
              <a:rPr lang="id-ID" sz="1800" b="1" dirty="0">
                <a:solidFill>
                  <a:prstClr val="black"/>
                </a:solidFill>
              </a:rPr>
              <a:t>Hasil pengujian pada arsitektur </a:t>
            </a:r>
            <a:r>
              <a:rPr lang="id-ID" sz="1800" b="1" i="1" dirty="0">
                <a:solidFill>
                  <a:prstClr val="black"/>
                </a:solidFill>
              </a:rPr>
              <a:t>MobileNetV1 </a:t>
            </a:r>
            <a:r>
              <a:rPr lang="id-ID" sz="1800" b="1" dirty="0">
                <a:solidFill>
                  <a:prstClr val="black"/>
                </a:solidFill>
              </a:rPr>
              <a:t>dengan kualitas gambar yang </a:t>
            </a:r>
            <a:r>
              <a:rPr lang="id-ID" sz="1800" b="1" dirty="0" smtClean="0">
                <a:solidFill>
                  <a:prstClr val="black"/>
                </a:solidFill>
              </a:rPr>
              <a:t>buruk</a:t>
            </a:r>
            <a:endParaRPr lang="id-ID" sz="1800" b="1" dirty="0">
              <a:solidFill>
                <a:prstClr val="black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PELATIHAN DAN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32769" name="Picture 1" descr="mobilenetnf_colab_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38"/>
            <a:ext cx="3921139" cy="402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480250"/>
              </p:ext>
            </p:extLst>
          </p:nvPr>
        </p:nvGraphicFramePr>
        <p:xfrm>
          <a:off x="5292080" y="2348880"/>
          <a:ext cx="2834349" cy="545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6" name="Equation" r:id="rId4" imgW="2032000" imgH="393700" progId="Equation.3">
                  <p:embed/>
                </p:oleObj>
              </mc:Choice>
              <mc:Fallback>
                <p:oleObj name="Equation" r:id="rId4" imgW="20320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348880"/>
                        <a:ext cx="2834349" cy="5455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351898"/>
              </p:ext>
            </p:extLst>
          </p:nvPr>
        </p:nvGraphicFramePr>
        <p:xfrm>
          <a:off x="5292079" y="2955429"/>
          <a:ext cx="3087179" cy="545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Equation" r:id="rId6" imgW="2209800" imgH="393700" progId="Equation.3">
                  <p:embed/>
                </p:oleObj>
              </mc:Choice>
              <mc:Fallback>
                <p:oleObj name="Equation" r:id="rId6" imgW="2209800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79" y="2955429"/>
                        <a:ext cx="3087179" cy="5455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84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716973" y="6010521"/>
            <a:ext cx="3855027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i="1" dirty="0"/>
              <a:t>Confusion</a:t>
            </a:r>
            <a:r>
              <a:rPr lang="id-ID" sz="1600" b="1" dirty="0"/>
              <a:t> </a:t>
            </a:r>
            <a:r>
              <a:rPr lang="id-ID" sz="1600" b="1" i="1" dirty="0"/>
              <a:t>matrix</a:t>
            </a:r>
            <a:r>
              <a:rPr lang="id-ID" sz="1600" b="1" dirty="0"/>
              <a:t> hasil pengujian pada </a:t>
            </a:r>
            <a:r>
              <a:rPr lang="id-ID" sz="1600" b="1" i="1" dirty="0" smtClean="0"/>
              <a:t>MobileNetV1 </a:t>
            </a:r>
            <a:r>
              <a:rPr lang="id-ID" sz="1600" b="1" dirty="0" smtClean="0"/>
              <a:t>dengan gambar buruk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11409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7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2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1" animBg="1"/>
      <p:bldP spid="11" grpId="0" animBg="1"/>
      <p:bldP spid="11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/>
          <a:lstStyle/>
          <a:p>
            <a:pPr lvl="0" algn="just">
              <a:buFont typeface="Wingdings" pitchFamily="2" charset="2"/>
              <a:buChar char="Ø"/>
            </a:pPr>
            <a:r>
              <a:rPr lang="id-ID" sz="1800" b="1" dirty="0" smtClean="0">
                <a:solidFill>
                  <a:prstClr val="black"/>
                </a:solidFill>
              </a:rPr>
              <a:t>Kurva Perbandingan Hasil Pelatihan</a:t>
            </a:r>
            <a:endParaRPr lang="id-ID" sz="1800" b="1" dirty="0">
              <a:solidFill>
                <a:prstClr val="black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PELATIHAN DAN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GOOGLE COLABORATORY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378857"/>
              </p:ext>
            </p:extLst>
          </p:nvPr>
        </p:nvGraphicFramePr>
        <p:xfrm>
          <a:off x="0" y="2325525"/>
          <a:ext cx="4531056" cy="302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3" name="Chart" r:id="rId3" imgW="2971998" imgH="1981410" progId="MSGraph.Chart.8">
                  <p:embed/>
                </p:oleObj>
              </mc:Choice>
              <mc:Fallback>
                <p:oleObj name="Chart" r:id="rId3" imgW="2971998" imgH="1981410" progId="MSGraph.Char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25525"/>
                        <a:ext cx="4531056" cy="30207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66513"/>
              </p:ext>
            </p:extLst>
          </p:nvPr>
        </p:nvGraphicFramePr>
        <p:xfrm>
          <a:off x="4616450" y="2424112"/>
          <a:ext cx="4547084" cy="280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4" name="Chart" r:id="rId5" imgW="2981232" imgH="1838470" progId="MSGraph.Chart.8">
                  <p:embed/>
                </p:oleObj>
              </mc:Choice>
              <mc:Fallback>
                <p:oleObj name="Chart" r:id="rId5" imgW="2981232" imgH="1838470" progId="MSGraph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2424112"/>
                        <a:ext cx="4547084" cy="2805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145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6" grpId="0" animBg="1"/>
      <p:bldP spid="6" grpId="1" animBg="1"/>
      <p:bldOleChart spid="8" grpId="0"/>
      <p:bldOleChart spid="8" grpId="1"/>
      <p:bldOleChart spid="10" grpId="0"/>
      <p:bldOleChart spid="10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id-ID" sz="2000" b="1" dirty="0"/>
              <a:t>Hasil Pengujian pada Arsitektur </a:t>
            </a:r>
            <a:r>
              <a:rPr lang="id-ID" sz="2000" b="1" i="1" dirty="0"/>
              <a:t>VGG</a:t>
            </a:r>
            <a:r>
              <a:rPr lang="id-ID" sz="2000" b="1" dirty="0"/>
              <a:t>-</a:t>
            </a:r>
            <a:r>
              <a:rPr lang="id-ID" sz="2000" b="1" i="1" dirty="0"/>
              <a:t>16Net</a:t>
            </a:r>
            <a:r>
              <a:rPr lang="id-ID" sz="2000" b="1" dirty="0"/>
              <a:t> dengan </a:t>
            </a:r>
            <a:r>
              <a:rPr lang="id-ID" sz="2000" b="1" i="1" dirty="0"/>
              <a:t>Flashlight</a:t>
            </a:r>
            <a:endParaRPr lang="id-ID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ANDROID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34817" name="Picture 1" descr="vgg16net_android_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15" y="1988836"/>
            <a:ext cx="3909276" cy="402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16973" y="6010521"/>
            <a:ext cx="3855027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i="1" dirty="0"/>
              <a:t>Confusion</a:t>
            </a:r>
            <a:r>
              <a:rPr lang="id-ID" sz="1600" b="1" dirty="0"/>
              <a:t> </a:t>
            </a:r>
            <a:r>
              <a:rPr lang="id-ID" sz="1600" b="1" i="1" dirty="0"/>
              <a:t>matrix</a:t>
            </a:r>
            <a:r>
              <a:rPr lang="id-ID" sz="1600" b="1" dirty="0"/>
              <a:t> pengujian arsitektur </a:t>
            </a:r>
            <a:r>
              <a:rPr lang="id-ID" sz="1600" b="1" i="1" dirty="0"/>
              <a:t>VGG</a:t>
            </a:r>
            <a:r>
              <a:rPr lang="id-ID" sz="1600" b="1" dirty="0"/>
              <a:t>-</a:t>
            </a:r>
            <a:r>
              <a:rPr lang="id-ID" sz="1600" b="1" i="1" dirty="0"/>
              <a:t>16Net</a:t>
            </a:r>
            <a:r>
              <a:rPr lang="id-ID" sz="1600" b="1" dirty="0"/>
              <a:t> pada Android dengan </a:t>
            </a:r>
            <a:r>
              <a:rPr lang="id-ID" sz="1600" b="1" i="1" dirty="0"/>
              <a:t>flashlight</a:t>
            </a:r>
            <a:endParaRPr lang="id-ID" sz="16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820760"/>
              </p:ext>
            </p:extLst>
          </p:nvPr>
        </p:nvGraphicFramePr>
        <p:xfrm>
          <a:off x="5004048" y="2247131"/>
          <a:ext cx="3356274" cy="54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2" name="Equation" r:id="rId4" imgW="2603500" imgH="419100" progId="Equation.3">
                  <p:embed/>
                </p:oleObj>
              </mc:Choice>
              <mc:Fallback>
                <p:oleObj name="Equation" r:id="rId4" imgW="26035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247131"/>
                        <a:ext cx="3356274" cy="540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231795"/>
              </p:ext>
            </p:extLst>
          </p:nvPr>
        </p:nvGraphicFramePr>
        <p:xfrm>
          <a:off x="5004048" y="2924944"/>
          <a:ext cx="2618632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3" name="Equation" r:id="rId6" imgW="2032000" imgH="393700" progId="Equation.3">
                  <p:embed/>
                </p:oleObj>
              </mc:Choice>
              <mc:Fallback>
                <p:oleObj name="Equation" r:id="rId6" imgW="20320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924944"/>
                        <a:ext cx="2618632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543660"/>
              </p:ext>
            </p:extLst>
          </p:nvPr>
        </p:nvGraphicFramePr>
        <p:xfrm>
          <a:off x="5004048" y="3585964"/>
          <a:ext cx="3552979" cy="54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4" name="Equation" r:id="rId8" imgW="2755900" imgH="419100" progId="Equation.3">
                  <p:embed/>
                </p:oleObj>
              </mc:Choice>
              <mc:Fallback>
                <p:oleObj name="Equation" r:id="rId8" imgW="2755900" imgH="41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3585964"/>
                        <a:ext cx="3552979" cy="540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462867"/>
              </p:ext>
            </p:extLst>
          </p:nvPr>
        </p:nvGraphicFramePr>
        <p:xfrm>
          <a:off x="5004047" y="4149080"/>
          <a:ext cx="285221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5" name="Equation" r:id="rId10" imgW="2209800" imgH="393700" progId="Equation.3">
                  <p:embed/>
                </p:oleObj>
              </mc:Choice>
              <mc:Fallback>
                <p:oleObj name="Equation" r:id="rId10" imgW="2209800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7" y="4149080"/>
                        <a:ext cx="2852219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0" y="8763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22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8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4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 animBg="1"/>
      <p:bldP spid="10" grpId="0" animBg="1"/>
      <p:bldP spid="1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itchFamily="2" charset="2"/>
              <a:buChar char="Ø"/>
            </a:pPr>
            <a:r>
              <a:rPr lang="id-ID" sz="2000" b="1" dirty="0">
                <a:solidFill>
                  <a:prstClr val="black"/>
                </a:solidFill>
              </a:rPr>
              <a:t>Hasil Pengujian pada Arsitektur </a:t>
            </a:r>
            <a:r>
              <a:rPr lang="id-ID" sz="2000" b="1" i="1" dirty="0" smtClean="0">
                <a:solidFill>
                  <a:prstClr val="black"/>
                </a:solidFill>
              </a:rPr>
              <a:t>MobileNetV1 </a:t>
            </a:r>
            <a:r>
              <a:rPr lang="id-ID" sz="2000" b="1" dirty="0" smtClean="0">
                <a:solidFill>
                  <a:prstClr val="black"/>
                </a:solidFill>
              </a:rPr>
              <a:t>dengan </a:t>
            </a:r>
            <a:r>
              <a:rPr lang="id-ID" sz="2000" b="1" i="1" dirty="0" smtClean="0">
                <a:solidFill>
                  <a:prstClr val="black"/>
                </a:solidFill>
              </a:rPr>
              <a:t>Flashlight</a:t>
            </a:r>
            <a:endParaRPr lang="id-ID" sz="2000" dirty="0">
              <a:solidFill>
                <a:prstClr val="black"/>
              </a:solidFill>
            </a:endParaRPr>
          </a:p>
        </p:txBody>
      </p:sp>
      <p:pic>
        <p:nvPicPr>
          <p:cNvPr id="36865" name="Picture 1" descr="mobilenet_android_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15" y="1988836"/>
            <a:ext cx="3921139" cy="403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ANDROID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973" y="6010521"/>
            <a:ext cx="3855027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i="1" dirty="0"/>
              <a:t>Confusion</a:t>
            </a:r>
            <a:r>
              <a:rPr lang="id-ID" sz="1600" b="1" dirty="0"/>
              <a:t> </a:t>
            </a:r>
            <a:r>
              <a:rPr lang="id-ID" sz="1600" b="1" i="1" dirty="0"/>
              <a:t>matrix</a:t>
            </a:r>
            <a:r>
              <a:rPr lang="id-ID" sz="1600" b="1" dirty="0"/>
              <a:t> pengujian arsitektur </a:t>
            </a:r>
            <a:r>
              <a:rPr lang="id-ID" sz="1600" b="1" i="1" dirty="0" smtClean="0"/>
              <a:t>MobileNet </a:t>
            </a:r>
            <a:r>
              <a:rPr lang="id-ID" sz="1600" b="1" dirty="0" smtClean="0"/>
              <a:t>pada </a:t>
            </a:r>
            <a:r>
              <a:rPr lang="id-ID" sz="1600" b="1" dirty="0"/>
              <a:t>Android dengan </a:t>
            </a:r>
            <a:r>
              <a:rPr lang="id-ID" sz="1600" b="1" i="1" dirty="0"/>
              <a:t>flashlight</a:t>
            </a:r>
            <a:endParaRPr lang="id-ID" sz="16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453372"/>
              </p:ext>
            </p:extLst>
          </p:nvPr>
        </p:nvGraphicFramePr>
        <p:xfrm>
          <a:off x="5076056" y="2293987"/>
          <a:ext cx="3356274" cy="54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6" name="Equation" r:id="rId4" imgW="2603500" imgH="419100" progId="Equation.3">
                  <p:embed/>
                </p:oleObj>
              </mc:Choice>
              <mc:Fallback>
                <p:oleObj name="Equation" r:id="rId4" imgW="26035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2293987"/>
                        <a:ext cx="3356274" cy="540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813617"/>
              </p:ext>
            </p:extLst>
          </p:nvPr>
        </p:nvGraphicFramePr>
        <p:xfrm>
          <a:off x="5076056" y="2924944"/>
          <a:ext cx="2618632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7" name="Equation" r:id="rId6" imgW="2032000" imgH="393700" progId="Equation.3">
                  <p:embed/>
                </p:oleObj>
              </mc:Choice>
              <mc:Fallback>
                <p:oleObj name="Equation" r:id="rId6" imgW="20320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2924944"/>
                        <a:ext cx="2618632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485020"/>
              </p:ext>
            </p:extLst>
          </p:nvPr>
        </p:nvGraphicFramePr>
        <p:xfrm>
          <a:off x="5076056" y="3645024"/>
          <a:ext cx="3552979" cy="54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8" name="Equation" r:id="rId8" imgW="2755900" imgH="419100" progId="Equation.3">
                  <p:embed/>
                </p:oleObj>
              </mc:Choice>
              <mc:Fallback>
                <p:oleObj name="Equation" r:id="rId8" imgW="2755900" imgH="41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3645024"/>
                        <a:ext cx="3552979" cy="540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054350"/>
              </p:ext>
            </p:extLst>
          </p:nvPr>
        </p:nvGraphicFramePr>
        <p:xfrm>
          <a:off x="5076055" y="4293096"/>
          <a:ext cx="2753867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9" name="Equation" r:id="rId10" imgW="2133600" imgH="393700" progId="Equation.3">
                  <p:embed/>
                </p:oleObj>
              </mc:Choice>
              <mc:Fallback>
                <p:oleObj name="Equation" r:id="rId10" imgW="2133600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5" y="4293096"/>
                        <a:ext cx="2753867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8763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219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8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68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7" grpId="0" animBg="1"/>
      <p:bldP spid="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itchFamily="2" charset="2"/>
              <a:buChar char="Ø"/>
            </a:pPr>
            <a:r>
              <a:rPr lang="id-ID" sz="2000" b="1" dirty="0">
                <a:solidFill>
                  <a:prstClr val="black"/>
                </a:solidFill>
              </a:rPr>
              <a:t>Hasil Pengujian pada Arsitektur </a:t>
            </a:r>
            <a:r>
              <a:rPr lang="id-ID" sz="2000" b="1" i="1" dirty="0">
                <a:solidFill>
                  <a:prstClr val="black"/>
                </a:solidFill>
              </a:rPr>
              <a:t>MobileNetV1 </a:t>
            </a:r>
            <a:r>
              <a:rPr lang="id-ID" sz="2000" b="1" dirty="0" smtClean="0">
                <a:solidFill>
                  <a:prstClr val="black"/>
                </a:solidFill>
              </a:rPr>
              <a:t>tanpa </a:t>
            </a:r>
            <a:r>
              <a:rPr lang="id-ID" sz="2000" b="1" i="1" dirty="0" smtClean="0">
                <a:solidFill>
                  <a:prstClr val="black"/>
                </a:solidFill>
              </a:rPr>
              <a:t>Flashlight</a:t>
            </a:r>
            <a:endParaRPr lang="id-ID" sz="2000" dirty="0">
              <a:solidFill>
                <a:prstClr val="black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ANDROID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37890" name="Picture 2" descr="mobilenet_android_tes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15" y="1988836"/>
            <a:ext cx="3921139" cy="403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082146"/>
              </p:ext>
            </p:extLst>
          </p:nvPr>
        </p:nvGraphicFramePr>
        <p:xfrm>
          <a:off x="5148064" y="2348880"/>
          <a:ext cx="2978672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9" name="Equation" r:id="rId4" imgW="2019300" imgH="393700" progId="Equation.3">
                  <p:embed/>
                </p:oleObj>
              </mc:Choice>
              <mc:Fallback>
                <p:oleObj name="Equation" r:id="rId4" imgW="20193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2348880"/>
                        <a:ext cx="2978672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246859"/>
              </p:ext>
            </p:extLst>
          </p:nvPr>
        </p:nvGraphicFramePr>
        <p:xfrm>
          <a:off x="5148064" y="3068960"/>
          <a:ext cx="3245629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0" name="Equation" r:id="rId6" imgW="2197100" imgH="393700" progId="Equation.3">
                  <p:embed/>
                </p:oleObj>
              </mc:Choice>
              <mc:Fallback>
                <p:oleObj name="Equation" r:id="rId6" imgW="21971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3068960"/>
                        <a:ext cx="3245629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8477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716973" y="6010521"/>
            <a:ext cx="3855027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600" b="1" i="1" dirty="0"/>
              <a:t>Confusion</a:t>
            </a:r>
            <a:r>
              <a:rPr lang="id-ID" sz="1600" b="1" dirty="0"/>
              <a:t> </a:t>
            </a:r>
            <a:r>
              <a:rPr lang="id-ID" sz="1600" b="1" i="1" dirty="0"/>
              <a:t>matrix</a:t>
            </a:r>
            <a:r>
              <a:rPr lang="id-ID" sz="1600" b="1" dirty="0"/>
              <a:t> pengujian arsitektur </a:t>
            </a:r>
            <a:r>
              <a:rPr lang="id-ID" sz="1600" b="1" i="1" dirty="0" smtClean="0"/>
              <a:t>MobileNet </a:t>
            </a:r>
            <a:r>
              <a:rPr lang="id-ID" sz="1600" b="1" dirty="0" smtClean="0"/>
              <a:t>pada </a:t>
            </a:r>
            <a:r>
              <a:rPr lang="id-ID" sz="1600" b="1" dirty="0"/>
              <a:t>Android </a:t>
            </a:r>
            <a:r>
              <a:rPr lang="id-ID" sz="1600" b="1" dirty="0" smtClean="0"/>
              <a:t>tanpa </a:t>
            </a:r>
            <a:r>
              <a:rPr lang="id-ID" sz="1600" b="1" i="1" dirty="0" smtClean="0"/>
              <a:t>flashlight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16749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BATASAN MASALAH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1745431"/>
            <a:ext cx="8275614" cy="4707905"/>
          </a:xfrm>
          <a:prstGeom prst="rect">
            <a:avLst/>
          </a:prstGeom>
          <a:solidFill>
            <a:srgbClr val="526DB0">
              <a:lumMod val="40000"/>
              <a:lumOff val="60000"/>
            </a:srgbClr>
          </a:solidFill>
          <a:ln w="2857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811957"/>
            <a:ext cx="8285958" cy="44253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Metode </a:t>
            </a:r>
            <a:r>
              <a:rPr kumimoji="0" lang="id-ID" sz="2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deep learning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yang digunakan adalah </a:t>
            </a:r>
            <a:r>
              <a:rPr kumimoji="0" lang="id-ID" sz="24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CNN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id-ID" sz="2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Convolutional Neural Network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).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Program 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yang dibuat 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hanya untuk membedakan 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varietas 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Beras Basmathi, 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IR 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 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dan Ketan.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Program 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dibuat dengan 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Bahasa Pemrograman </a:t>
            </a:r>
            <a:r>
              <a:rPr kumimoji="0" lang="id-ID" sz="2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Python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pada </a:t>
            </a:r>
            <a:r>
              <a:rPr kumimoji="0" lang="id-ID" sz="24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Google </a:t>
            </a:r>
            <a:r>
              <a:rPr kumimoji="0" lang="id-ID" sz="2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Colaboratory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Pembuatan model </a:t>
            </a:r>
            <a:r>
              <a:rPr kumimoji="0" lang="id-ID" sz="2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deep learning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hanya menggunakan </a:t>
            </a:r>
            <a:r>
              <a:rPr kumimoji="0" lang="id-ID" sz="2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Framework Keras dan TensorFlow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Aplikasi Android untuk deteksi varietas beras pada </a:t>
            </a:r>
            <a:r>
              <a:rPr kumimoji="0" lang="id-ID" sz="2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smartphone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dibuat menggunakan </a:t>
            </a:r>
            <a:r>
              <a:rPr kumimoji="0" lang="id-ID" sz="2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Android Studio</a:t>
            </a:r>
            <a:r>
              <a:rPr kumimoji="0" lang="id-I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Penentuan jumlah </a:t>
            </a:r>
            <a:r>
              <a:rPr kumimoji="0" lang="id-ID" sz="2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dataset</a:t>
            </a:r>
            <a:r>
              <a:rPr kumimoji="0" lang="id-ID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pelatihan, validasi serta pengujian tidak dibahas dalam penelitian ini.</a:t>
            </a:r>
          </a:p>
        </p:txBody>
      </p:sp>
    </p:spTree>
    <p:extLst>
      <p:ext uri="{BB962C8B-B14F-4D97-AF65-F5344CB8AC3E}">
        <p14:creationId xmlns:p14="http://schemas.microsoft.com/office/powerpoint/2010/main" val="1905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id-ID" sz="2000" b="1" dirty="0"/>
              <a:t>Hasil Pengujian </a:t>
            </a:r>
            <a:r>
              <a:rPr lang="id-ID" sz="2000" b="1" dirty="0" smtClean="0"/>
              <a:t>Arsitektur </a:t>
            </a:r>
            <a:r>
              <a:rPr lang="id-ID" sz="2000" b="1" i="1" dirty="0"/>
              <a:t>MobileNetV1</a:t>
            </a:r>
            <a:r>
              <a:rPr lang="id-ID" sz="2000" b="1" dirty="0"/>
              <a:t> menggunakan </a:t>
            </a:r>
            <a:r>
              <a:rPr lang="id-ID" sz="2000" b="1" i="1" dirty="0"/>
              <a:t>Flashlight</a:t>
            </a:r>
            <a:r>
              <a:rPr lang="id-ID" sz="2000" b="1" dirty="0"/>
              <a:t> dengan Kondisi Beras dibungkus Plastik Bening</a:t>
            </a:r>
            <a:endParaRPr lang="id-ID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ANDROID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38913" name="Picture 1" descr="mobilenet_android_bungkus_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318796"/>
            <a:ext cx="3600401" cy="370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16973" y="6010521"/>
            <a:ext cx="3566995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200" b="1" i="1" dirty="0"/>
              <a:t>Confusion</a:t>
            </a:r>
            <a:r>
              <a:rPr lang="id-ID" sz="1200" b="1" dirty="0"/>
              <a:t> </a:t>
            </a:r>
            <a:r>
              <a:rPr lang="id-ID" sz="1200" b="1" i="1" dirty="0"/>
              <a:t>matrix</a:t>
            </a:r>
            <a:r>
              <a:rPr lang="id-ID" sz="1200" b="1" dirty="0"/>
              <a:t> pengujian arsitektur </a:t>
            </a:r>
            <a:r>
              <a:rPr lang="id-ID" sz="1200" b="1" i="1" dirty="0"/>
              <a:t>MobileNetV1</a:t>
            </a:r>
            <a:r>
              <a:rPr lang="id-ID" sz="1200" b="1" dirty="0"/>
              <a:t> dengan </a:t>
            </a:r>
            <a:r>
              <a:rPr lang="id-ID" sz="1200" b="1" i="1" dirty="0"/>
              <a:t>flashlight</a:t>
            </a:r>
            <a:r>
              <a:rPr lang="id-ID" sz="1200" b="1" dirty="0"/>
              <a:t> pada beras terbungkus</a:t>
            </a:r>
            <a:endParaRPr lang="id-ID" sz="12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91270"/>
              </p:ext>
            </p:extLst>
          </p:nvPr>
        </p:nvGraphicFramePr>
        <p:xfrm>
          <a:off x="5097132" y="2780928"/>
          <a:ext cx="2992723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2" name="Equation" r:id="rId4" imgW="2032000" imgH="393700" progId="Equation.3">
                  <p:embed/>
                </p:oleObj>
              </mc:Choice>
              <mc:Fallback>
                <p:oleObj name="Equation" r:id="rId4" imgW="20320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132" y="2780928"/>
                        <a:ext cx="2992723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932782"/>
              </p:ext>
            </p:extLst>
          </p:nvPr>
        </p:nvGraphicFramePr>
        <p:xfrm>
          <a:off x="5097132" y="3429000"/>
          <a:ext cx="3147276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3" name="Equation" r:id="rId6" imgW="2133600" imgH="393700" progId="Equation.3">
                  <p:embed/>
                </p:oleObj>
              </mc:Choice>
              <mc:Fallback>
                <p:oleObj name="Equation" r:id="rId6" imgW="2133600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132" y="3429000"/>
                        <a:ext cx="3147276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8477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976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7" grpId="0" animBg="1"/>
      <p:bldP spid="7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id-ID" sz="2000" b="1" dirty="0"/>
              <a:t>Hasil Pengujian </a:t>
            </a:r>
            <a:r>
              <a:rPr lang="id-ID" sz="2000" b="1" dirty="0" smtClean="0"/>
              <a:t>Arsitektur </a:t>
            </a:r>
            <a:r>
              <a:rPr lang="id-ID" sz="2000" b="1" i="1" dirty="0"/>
              <a:t>MobileNetV1</a:t>
            </a:r>
            <a:r>
              <a:rPr lang="id-ID" sz="2000" b="1" dirty="0"/>
              <a:t> tanpa </a:t>
            </a:r>
            <a:r>
              <a:rPr lang="id-ID" sz="2000" b="1" i="1" dirty="0"/>
              <a:t>Flashlight</a:t>
            </a:r>
            <a:r>
              <a:rPr lang="id-ID" sz="2000" b="1" dirty="0"/>
              <a:t> dengan Kondisi Beras dibungkus Plastik Bening</a:t>
            </a:r>
            <a:endParaRPr lang="id-ID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HASIL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ANDROID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39937" name="Picture 1" descr="mobilenet_android_bungkus_tes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06594"/>
            <a:ext cx="3600400" cy="370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16973" y="6010521"/>
            <a:ext cx="3566995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200" b="1" i="1" dirty="0"/>
              <a:t>Confusion</a:t>
            </a:r>
            <a:r>
              <a:rPr lang="id-ID" sz="1200" b="1" dirty="0"/>
              <a:t> </a:t>
            </a:r>
            <a:r>
              <a:rPr lang="id-ID" sz="1200" b="1" i="1" dirty="0"/>
              <a:t>matrix</a:t>
            </a:r>
            <a:r>
              <a:rPr lang="id-ID" sz="1200" b="1" dirty="0"/>
              <a:t> pengujian arsitektur </a:t>
            </a:r>
            <a:r>
              <a:rPr lang="id-ID" sz="1200" b="1" i="1" dirty="0"/>
              <a:t>MobileNetV1</a:t>
            </a:r>
            <a:r>
              <a:rPr lang="id-ID" sz="1200" b="1" dirty="0"/>
              <a:t> </a:t>
            </a:r>
            <a:r>
              <a:rPr lang="id-ID" sz="1200" b="1" dirty="0" smtClean="0"/>
              <a:t>tanpa </a:t>
            </a:r>
            <a:r>
              <a:rPr lang="id-ID" sz="1200" b="1" i="1" dirty="0" smtClean="0"/>
              <a:t>flashlight</a:t>
            </a:r>
            <a:r>
              <a:rPr lang="id-ID" sz="1200" b="1" dirty="0" smtClean="0"/>
              <a:t> </a:t>
            </a:r>
            <a:r>
              <a:rPr lang="id-ID" sz="1200" b="1" dirty="0"/>
              <a:t>pada beras terbungkus</a:t>
            </a:r>
            <a:endParaRPr lang="id-ID" sz="12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897585"/>
              </p:ext>
            </p:extLst>
          </p:nvPr>
        </p:nvGraphicFramePr>
        <p:xfrm>
          <a:off x="5097132" y="2780928"/>
          <a:ext cx="3020823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5" name="Equation" r:id="rId4" imgW="2044700" imgH="393700" progId="Equation.3">
                  <p:embed/>
                </p:oleObj>
              </mc:Choice>
              <mc:Fallback>
                <p:oleObj name="Equation" r:id="rId4" imgW="20447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132" y="2780928"/>
                        <a:ext cx="3020823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471911"/>
              </p:ext>
            </p:extLst>
          </p:nvPr>
        </p:nvGraphicFramePr>
        <p:xfrm>
          <a:off x="5097132" y="3356992"/>
          <a:ext cx="3147276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6" name="Equation" r:id="rId6" imgW="2133600" imgH="393700" progId="Equation.3">
                  <p:embed/>
                </p:oleObj>
              </mc:Choice>
              <mc:Fallback>
                <p:oleObj name="Equation" r:id="rId6" imgW="2133600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132" y="3356992"/>
                        <a:ext cx="3147276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15900" y="84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15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15900" y="1238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93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9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9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1" animBg="1"/>
      <p:bldP spid="7" grpId="0" animBg="1"/>
      <p:bldP spid="7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496855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id-ID" sz="2000" b="1" dirty="0" smtClean="0"/>
              <a:t>Pengujian Arsitektur </a:t>
            </a:r>
            <a:r>
              <a:rPr lang="id-ID" sz="2000" b="1" i="1" dirty="0" smtClean="0"/>
              <a:t>VGG-16Net</a:t>
            </a:r>
            <a:r>
              <a:rPr lang="id-ID" sz="2000" b="1" dirty="0" smtClean="0"/>
              <a:t> pada </a:t>
            </a:r>
            <a:r>
              <a:rPr lang="id-ID" sz="2000" b="1" i="1" dirty="0" smtClean="0"/>
              <a:t>Android</a:t>
            </a:r>
            <a:endParaRPr lang="id-ID" sz="2000" i="1" dirty="0" smtClean="0"/>
          </a:p>
          <a:p>
            <a:pPr>
              <a:buFont typeface="Wingdings" pitchFamily="2" charset="2"/>
              <a:buChar char="Ø"/>
            </a:pPr>
            <a:endParaRPr lang="id-ID" sz="2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VIDEO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ANDROID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2" name="SCR_20200119_195232_xvi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5603" y="1957937"/>
            <a:ext cx="263279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8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59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build="p"/>
      <p:bldP spid="4" grpId="1" build="p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496855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id-ID" sz="2000" b="1" dirty="0" smtClean="0"/>
              <a:t>Pengujian Arsitektur </a:t>
            </a:r>
            <a:r>
              <a:rPr lang="id-ID" sz="2000" b="1" i="1" dirty="0" smtClean="0"/>
              <a:t>MobileNetV1</a:t>
            </a:r>
            <a:r>
              <a:rPr lang="id-ID" sz="2000" b="1" dirty="0" smtClean="0"/>
              <a:t> pada </a:t>
            </a:r>
            <a:r>
              <a:rPr lang="id-ID" sz="2000" b="1" i="1" dirty="0" smtClean="0"/>
              <a:t>Android</a:t>
            </a:r>
            <a:endParaRPr lang="id-ID" sz="2000" i="1" dirty="0" smtClean="0"/>
          </a:p>
          <a:p>
            <a:pPr>
              <a:buFont typeface="Wingdings" pitchFamily="2" charset="2"/>
              <a:buChar char="Ø"/>
            </a:pPr>
            <a:endParaRPr lang="id-ID" sz="2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VIDEO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ANDROID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2" name="SCR_20200119_192139_xvi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7624" y="1964045"/>
            <a:ext cx="2610291" cy="4640516"/>
          </a:xfrm>
          <a:prstGeom prst="rect">
            <a:avLst/>
          </a:prstGeom>
        </p:spPr>
      </p:pic>
      <p:pic>
        <p:nvPicPr>
          <p:cNvPr id="3" name="SCR_20200119_194310_xvid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92080" y="1964044"/>
            <a:ext cx="2610291" cy="46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72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83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build="p"/>
      <p:bldP spid="4" grpI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496855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id-ID" sz="2000" b="1" dirty="0" smtClean="0"/>
              <a:t>Pengujian Arsitektur </a:t>
            </a:r>
            <a:r>
              <a:rPr lang="id-ID" sz="2000" b="1" i="1" dirty="0" smtClean="0"/>
              <a:t>MobileNetV1</a:t>
            </a:r>
            <a:r>
              <a:rPr lang="id-ID" sz="2000" b="1" dirty="0" smtClean="0"/>
              <a:t> pada </a:t>
            </a:r>
            <a:r>
              <a:rPr lang="id-ID" sz="2000" b="1" i="1" dirty="0" smtClean="0"/>
              <a:t>Android </a:t>
            </a:r>
            <a:r>
              <a:rPr lang="id-ID" sz="2000" b="1" dirty="0" smtClean="0"/>
              <a:t>tanpa</a:t>
            </a:r>
            <a:r>
              <a:rPr lang="id-ID" sz="2000" b="1" i="1" dirty="0" smtClean="0"/>
              <a:t> Flashlight</a:t>
            </a:r>
            <a:endParaRPr lang="id-ID" sz="2000" i="1" dirty="0" smtClean="0"/>
          </a:p>
          <a:p>
            <a:pPr>
              <a:buFont typeface="Wingdings" pitchFamily="2" charset="2"/>
              <a:buChar char="Ø"/>
            </a:pPr>
            <a:endParaRPr lang="id-ID" sz="2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VIDEO PENGUJIAN PADA </a:t>
            </a:r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ANDROID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pic>
        <p:nvPicPr>
          <p:cNvPr id="6" name="SCR_20200120_122154_xvi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7624" y="2013438"/>
            <a:ext cx="2592288" cy="4608512"/>
          </a:xfrm>
          <a:prstGeom prst="rect">
            <a:avLst/>
          </a:prstGeom>
        </p:spPr>
      </p:pic>
      <p:pic>
        <p:nvPicPr>
          <p:cNvPr id="7" name="SCR_20200120_123123_xvid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4088" y="2013438"/>
            <a:ext cx="2592288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0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5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76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 build="p"/>
      <p:bldP spid="4" grpId="1" build="p"/>
      <p:bldP spid="5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4" y="1700808"/>
            <a:ext cx="8275614" cy="4896544"/>
          </a:xfrm>
          <a:prstGeom prst="rect">
            <a:avLst/>
          </a:prstGeom>
          <a:solidFill>
            <a:srgbClr val="526DB0">
              <a:lumMod val="20000"/>
              <a:lumOff val="80000"/>
            </a:srgbClr>
          </a:solidFill>
          <a:ln w="2857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96544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id-ID" sz="2400" b="1" dirty="0" smtClean="0"/>
              <a:t>Kesimpulan</a:t>
            </a:r>
          </a:p>
          <a:p>
            <a:pPr algn="just">
              <a:buFont typeface="Wingdings" pitchFamily="2" charset="2"/>
              <a:buChar char="§"/>
            </a:pPr>
            <a:r>
              <a:rPr lang="id-ID" sz="2000" dirty="0"/>
              <a:t>Faktor yang mempengaruhi tingkat akurasi dan tingkat kesalahan dari hasil pengujian pada CNN adalah jarak obyek yang akan diklasifikasi, kualitas gambar obyek serta kondisi pencahayaan</a:t>
            </a:r>
            <a:r>
              <a:rPr lang="id-ID" sz="2000" dirty="0" smtClean="0"/>
              <a:t>.</a:t>
            </a:r>
          </a:p>
          <a:p>
            <a:pPr algn="just">
              <a:buFont typeface="Wingdings" pitchFamily="2" charset="2"/>
              <a:buChar char="§"/>
            </a:pPr>
            <a:r>
              <a:rPr lang="id-ID" sz="2000" dirty="0"/>
              <a:t>Tingkat akurasi validasi hasil pelatihan arsitektur </a:t>
            </a:r>
            <a:r>
              <a:rPr lang="id-ID" sz="2000" i="1" dirty="0"/>
              <a:t>VGG</a:t>
            </a:r>
            <a:r>
              <a:rPr lang="id-ID" sz="2000" dirty="0"/>
              <a:t>-</a:t>
            </a:r>
            <a:r>
              <a:rPr lang="id-ID" sz="2000" i="1" dirty="0"/>
              <a:t>16Net</a:t>
            </a:r>
            <a:r>
              <a:rPr lang="id-ID" sz="2000" dirty="0"/>
              <a:t> lebih tinggi dibandingkan arsitektur </a:t>
            </a:r>
            <a:r>
              <a:rPr lang="id-ID" sz="2000" i="1" dirty="0"/>
              <a:t>MobileNetV1</a:t>
            </a:r>
            <a:r>
              <a:rPr lang="id-ID" sz="2000" dirty="0"/>
              <a:t>, yaitu sebesar 1.0 baik pada </a:t>
            </a:r>
            <a:r>
              <a:rPr lang="id-ID" sz="2000" i="1" dirty="0"/>
              <a:t>dataset</a:t>
            </a:r>
            <a:r>
              <a:rPr lang="id-ID" sz="2000" dirty="0"/>
              <a:t> kualitas baik maupun yang buruk sedangkan pada </a:t>
            </a:r>
            <a:r>
              <a:rPr lang="id-ID" sz="2000" i="1" dirty="0"/>
              <a:t>MobileNetV1</a:t>
            </a:r>
            <a:r>
              <a:rPr lang="id-ID" sz="2000" dirty="0"/>
              <a:t> sebesar 0.9333 pada </a:t>
            </a:r>
            <a:r>
              <a:rPr lang="id-ID" sz="2000" i="1" dirty="0"/>
              <a:t>dataset</a:t>
            </a:r>
            <a:r>
              <a:rPr lang="id-ID" sz="2000" dirty="0"/>
              <a:t> kualitas baik dan 0.6889 pada </a:t>
            </a:r>
            <a:r>
              <a:rPr lang="id-ID" sz="2000" i="1" dirty="0"/>
              <a:t>dataset</a:t>
            </a:r>
            <a:r>
              <a:rPr lang="id-ID" sz="2000" dirty="0"/>
              <a:t> kualitas buruk dalam rentang nilai dari 0 hingga 1</a:t>
            </a:r>
            <a:r>
              <a:rPr lang="id-ID" sz="2000" dirty="0" smtClean="0"/>
              <a:t>.</a:t>
            </a:r>
          </a:p>
          <a:p>
            <a:pPr algn="just">
              <a:buFont typeface="Wingdings" pitchFamily="2" charset="2"/>
              <a:buChar char="§"/>
            </a:pPr>
            <a:r>
              <a:rPr lang="id-ID" sz="2000" dirty="0"/>
              <a:t>Hasil pengujian arsitektur </a:t>
            </a:r>
            <a:r>
              <a:rPr lang="id-ID" sz="2000" i="1" dirty="0"/>
              <a:t>VGG</a:t>
            </a:r>
            <a:r>
              <a:rPr lang="id-ID" sz="2000" dirty="0"/>
              <a:t>-</a:t>
            </a:r>
            <a:r>
              <a:rPr lang="id-ID" sz="2000" i="1" dirty="0"/>
              <a:t>16Net</a:t>
            </a:r>
            <a:r>
              <a:rPr lang="id-ID" sz="2000" dirty="0"/>
              <a:t> pada perangkat </a:t>
            </a:r>
            <a:r>
              <a:rPr lang="id-ID" sz="2000" i="1" dirty="0"/>
              <a:t>Android</a:t>
            </a:r>
            <a:r>
              <a:rPr lang="id-ID" sz="2000" dirty="0"/>
              <a:t> menghasilkan nilai akurasi sebesar 75,56%, lebih rendah dari pada arsitektur </a:t>
            </a:r>
            <a:r>
              <a:rPr lang="id-ID" sz="2000" i="1" dirty="0"/>
              <a:t>MobileNetV1</a:t>
            </a:r>
            <a:r>
              <a:rPr lang="id-ID" sz="2000" dirty="0"/>
              <a:t> yang mencapai 95,56% karena model hasil pelatihan arsitektur </a:t>
            </a:r>
            <a:r>
              <a:rPr lang="id-ID" sz="2000" i="1" dirty="0"/>
              <a:t>VGG</a:t>
            </a:r>
            <a:r>
              <a:rPr lang="id-ID" sz="2000" dirty="0"/>
              <a:t>-</a:t>
            </a:r>
            <a:r>
              <a:rPr lang="id-ID" sz="2000" i="1" dirty="0"/>
              <a:t>16Net</a:t>
            </a:r>
            <a:r>
              <a:rPr lang="id-ID" sz="2000" dirty="0"/>
              <a:t> tidak dapat dikonversi ke </a:t>
            </a:r>
            <a:r>
              <a:rPr lang="id-ID" sz="2000" i="1" dirty="0"/>
              <a:t>TensorFlow</a:t>
            </a:r>
            <a:r>
              <a:rPr lang="id-ID" sz="2000" dirty="0"/>
              <a:t> </a:t>
            </a:r>
            <a:r>
              <a:rPr lang="id-ID" sz="2000" i="1" dirty="0"/>
              <a:t>Lite</a:t>
            </a:r>
            <a:r>
              <a:rPr lang="id-ID" sz="2000" dirty="0"/>
              <a:t> dengan baik sehingga hasil klasifikasi pada aplikasi </a:t>
            </a:r>
            <a:r>
              <a:rPr lang="id-ID" sz="2000" i="1" dirty="0"/>
              <a:t>Android</a:t>
            </a:r>
            <a:r>
              <a:rPr lang="id-ID" sz="2000" dirty="0"/>
              <a:t> menjadi tidak akurat</a:t>
            </a:r>
            <a:r>
              <a:rPr lang="id-ID" sz="2000" dirty="0" smtClean="0"/>
              <a:t>.</a:t>
            </a:r>
          </a:p>
          <a:p>
            <a:pPr algn="just">
              <a:buFont typeface="Wingdings" pitchFamily="2" charset="2"/>
              <a:buChar char="§"/>
            </a:pPr>
            <a:r>
              <a:rPr lang="id-ID" sz="2000" dirty="0"/>
              <a:t>Waktu respon deteksi arsitektur </a:t>
            </a:r>
            <a:r>
              <a:rPr lang="id-ID" sz="2000" i="1" dirty="0"/>
              <a:t>MobileNetV1</a:t>
            </a:r>
            <a:r>
              <a:rPr lang="id-ID" sz="2000" dirty="0"/>
              <a:t> jauh lebih cepat yaitu sekitar 1000 ms daripada arsitektur </a:t>
            </a:r>
            <a:r>
              <a:rPr lang="id-ID" sz="2000" i="1" dirty="0"/>
              <a:t>VGG</a:t>
            </a:r>
            <a:r>
              <a:rPr lang="id-ID" sz="2000" dirty="0"/>
              <a:t>-</a:t>
            </a:r>
            <a:r>
              <a:rPr lang="id-ID" sz="2000" i="1" dirty="0"/>
              <a:t>16Net</a:t>
            </a:r>
            <a:r>
              <a:rPr lang="id-ID" sz="2000" dirty="0"/>
              <a:t> yang sekitar 5000 ms di perangkat </a:t>
            </a:r>
            <a:r>
              <a:rPr lang="id-ID" sz="2000" i="1" dirty="0"/>
              <a:t>Android</a:t>
            </a:r>
            <a:r>
              <a:rPr lang="id-ID" sz="2000" dirty="0"/>
              <a:t> karena adanya </a:t>
            </a:r>
            <a:r>
              <a:rPr lang="id-ID" sz="2000" i="1" dirty="0"/>
              <a:t>depthwise</a:t>
            </a:r>
            <a:r>
              <a:rPr lang="id-ID" sz="2000" dirty="0"/>
              <a:t> </a:t>
            </a:r>
            <a:r>
              <a:rPr lang="id-ID" sz="2000" i="1" dirty="0"/>
              <a:t>separable</a:t>
            </a:r>
            <a:r>
              <a:rPr lang="id-ID" sz="2000" dirty="0"/>
              <a:t> </a:t>
            </a:r>
            <a:r>
              <a:rPr lang="id-ID" sz="2000" i="1" dirty="0"/>
              <a:t>convolution</a:t>
            </a:r>
            <a:r>
              <a:rPr lang="id-ID" sz="2000" dirty="0"/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KESIMPULAN DAN SARAN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" grpId="0" uiExpand="1" build="p"/>
      <p:bldP spid="3" grpId="1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KESIMPULAN DAN SARAN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772816"/>
            <a:ext cx="8275614" cy="3600400"/>
          </a:xfrm>
          <a:prstGeom prst="rect">
            <a:avLst/>
          </a:prstGeom>
          <a:solidFill>
            <a:srgbClr val="526DB0">
              <a:lumMod val="20000"/>
              <a:lumOff val="80000"/>
            </a:srgbClr>
          </a:solidFill>
          <a:ln w="2857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360040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id-ID" sz="2400" b="1" dirty="0" smtClean="0"/>
              <a:t>Saran</a:t>
            </a:r>
          </a:p>
          <a:p>
            <a:pPr lvl="0" algn="just">
              <a:buFont typeface="Wingdings" pitchFamily="2" charset="2"/>
              <a:buChar char="§"/>
            </a:pPr>
            <a:r>
              <a:rPr lang="id-ID" sz="2000" i="1" dirty="0"/>
              <a:t>Dataset</a:t>
            </a:r>
            <a:r>
              <a:rPr lang="id-ID" sz="2000" dirty="0"/>
              <a:t> pelatihan ditambahkan lagi jumlah dan variasi kondisi berasnya agar hasil prediksinya semakin meningkat.</a:t>
            </a:r>
          </a:p>
          <a:p>
            <a:pPr lvl="0" algn="just">
              <a:buFont typeface="Wingdings" pitchFamily="2" charset="2"/>
              <a:buChar char="§"/>
            </a:pPr>
            <a:r>
              <a:rPr lang="id-ID" sz="2000" i="1" dirty="0"/>
              <a:t>Dataset</a:t>
            </a:r>
            <a:r>
              <a:rPr lang="id-ID" sz="2000" dirty="0"/>
              <a:t> pengujian perlu ditambahkan lagi agar tingkat akurasi hasil pengujian tiap varietas berasnya tidak terlalu berbeda jauh.</a:t>
            </a:r>
          </a:p>
          <a:p>
            <a:pPr lvl="0" algn="just">
              <a:buFont typeface="Wingdings" pitchFamily="2" charset="2"/>
              <a:buChar char="§"/>
            </a:pPr>
            <a:r>
              <a:rPr lang="id-ID" sz="2000" dirty="0"/>
              <a:t>Perlu adanya penambahan varietas beras yang lebih beragam untuk dilakukan klasifikasi menggunakan CNN.</a:t>
            </a:r>
          </a:p>
          <a:p>
            <a:pPr algn="just">
              <a:buFont typeface="Wingdings" pitchFamily="2" charset="2"/>
              <a:buChar char="§"/>
            </a:pPr>
            <a:r>
              <a:rPr lang="id-ID" sz="2000" dirty="0"/>
              <a:t>Proses pendeteksian varietas beras pada aplikasi </a:t>
            </a:r>
            <a:r>
              <a:rPr lang="id-ID" sz="2000" i="1" dirty="0"/>
              <a:t>Android</a:t>
            </a:r>
            <a:r>
              <a:rPr lang="id-ID" sz="2000" dirty="0"/>
              <a:t> dikembangkan lagi agar dapat mendeteksi secara </a:t>
            </a:r>
            <a:r>
              <a:rPr lang="id-ID" sz="2000" i="1" dirty="0"/>
              <a:t>realtime</a:t>
            </a:r>
            <a:r>
              <a:rPr lang="id-ID" sz="2000" dirty="0"/>
              <a:t> sehingga pengguna tidak perlu menekan tombol “Deteksi” pada aplikasi tersebut.</a:t>
            </a:r>
          </a:p>
        </p:txBody>
      </p:sp>
    </p:spTree>
    <p:extLst>
      <p:ext uri="{BB962C8B-B14F-4D97-AF65-F5344CB8AC3E}">
        <p14:creationId xmlns:p14="http://schemas.microsoft.com/office/powerpoint/2010/main" val="3423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0" animBg="1"/>
      <p:bldP spid="5" grpId="1" animBg="1"/>
      <p:bldP spid="6" grpId="0" uiExpand="1" build="p"/>
      <p:bldP spid="6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81192" y="2852936"/>
            <a:ext cx="8229600" cy="10661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FFFF00"/>
                </a:solidFill>
                <a:latin typeface="Franklin Gothic Medium Cond" pitchFamily="34" charset="0"/>
              </a:rPr>
              <a:t>An</a:t>
            </a:r>
            <a:r>
              <a:rPr lang="id-ID" dirty="0" smtClean="0">
                <a:solidFill>
                  <a:srgbClr val="66CCFF"/>
                </a:solidFill>
                <a:latin typeface="Franklin Gothic Medium Cond" pitchFamily="34" charset="0"/>
              </a:rPr>
              <a:t>y</a:t>
            </a:r>
            <a:r>
              <a:rPr lang="id-ID" dirty="0" smtClean="0">
                <a:solidFill>
                  <a:srgbClr val="FFFF00"/>
                </a:solidFill>
                <a:latin typeface="Franklin Gothic Medium Cond" pitchFamily="34" charset="0"/>
              </a:rPr>
              <a:t> Qu</a:t>
            </a:r>
            <a:r>
              <a:rPr lang="id-ID" dirty="0" smtClean="0">
                <a:solidFill>
                  <a:srgbClr val="66CCFF"/>
                </a:solidFill>
                <a:latin typeface="Franklin Gothic Medium Cond" pitchFamily="34" charset="0"/>
              </a:rPr>
              <a:t>e</a:t>
            </a:r>
            <a:r>
              <a:rPr lang="id-ID" dirty="0" smtClean="0">
                <a:solidFill>
                  <a:srgbClr val="FFFF00"/>
                </a:solidFill>
                <a:latin typeface="Franklin Gothic Medium Cond" pitchFamily="34" charset="0"/>
              </a:rPr>
              <a:t>stion</a:t>
            </a:r>
            <a:r>
              <a:rPr lang="id-ID" dirty="0" smtClean="0">
                <a:solidFill>
                  <a:srgbClr val="66CCFF"/>
                </a:solidFill>
                <a:latin typeface="Franklin Gothic Medium Cond" pitchFamily="34" charset="0"/>
              </a:rPr>
              <a:t>s</a:t>
            </a:r>
            <a:r>
              <a:rPr lang="id-ID" dirty="0" smtClean="0">
                <a:solidFill>
                  <a:srgbClr val="FFFF00"/>
                </a:solidFill>
                <a:latin typeface="Franklin Gothic Medium Cond" pitchFamily="34" charset="0"/>
              </a:rPr>
              <a:t> ?</a:t>
            </a:r>
            <a:endParaRPr lang="id-ID" dirty="0">
              <a:solidFill>
                <a:srgbClr val="FFFF00"/>
              </a:solidFill>
              <a:latin typeface="Franklin Gothic Medium Cond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7544" y="332656"/>
            <a:ext cx="8229600" cy="1066130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TERIMA KASIH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5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TUJUAN DAN MANFAAT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2047200"/>
            <a:ext cx="8275614" cy="2304256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7544" y="4783504"/>
            <a:ext cx="8275614" cy="18002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nip Single Corner Rectangle 16"/>
          <p:cNvSpPr/>
          <p:nvPr/>
        </p:nvSpPr>
        <p:spPr>
          <a:xfrm>
            <a:off x="467544" y="1687160"/>
            <a:ext cx="8275614" cy="360040"/>
          </a:xfrm>
          <a:prstGeom prst="snip1Rect">
            <a:avLst/>
          </a:prstGeom>
          <a:solidFill>
            <a:srgbClr val="00B050"/>
          </a:soli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467544" y="4423464"/>
            <a:ext cx="8275614" cy="360040"/>
          </a:xfrm>
          <a:prstGeom prst="snip1Rect">
            <a:avLst/>
          </a:prstGeom>
          <a:solidFill>
            <a:srgbClr val="FFC000"/>
          </a:soli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87160"/>
            <a:ext cx="8285958" cy="489654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Tujuan :</a:t>
            </a: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Merancang arsitektur </a:t>
            </a:r>
            <a:r>
              <a:rPr kumimoji="0" lang="id-ID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CNN</a:t>
            </a:r>
            <a:r>
              <a:rPr kumimoji="0" lang="id-ID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untuk klasifikasi varietas beras dan penerapannya pada aplikasi </a:t>
            </a:r>
            <a:r>
              <a:rPr kumimoji="0" lang="id-ID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Android</a:t>
            </a:r>
            <a:r>
              <a:rPr kumimoji="0" lang="id-ID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Melatih arsitektur </a:t>
            </a:r>
            <a:r>
              <a:rPr kumimoji="0" lang="id-ID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CNN</a:t>
            </a:r>
            <a:r>
              <a:rPr kumimoji="0" lang="id-ID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untuk klasifikasi varietas beras</a:t>
            </a:r>
            <a:r>
              <a:rPr kumimoji="0" lang="id-ID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  <a:endParaRPr kumimoji="0" lang="id-ID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Menguji arsitektur </a:t>
            </a:r>
            <a:r>
              <a:rPr kumimoji="0" lang="id-ID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CNN</a:t>
            </a:r>
            <a:r>
              <a:rPr kumimoji="0" lang="id-ID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klasifikasi varietas beras yang sudah dilatih sebelumnya</a:t>
            </a:r>
            <a:r>
              <a:rPr kumimoji="0" lang="id-ID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Manfaat :</a:t>
            </a: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Mampu menerapkan ilmu yang didapat pada mata kuliah yang bersangkutan untuk menyelesaikan tugas akhir</a:t>
            </a:r>
            <a:endParaRPr kumimoji="0" lang="id-ID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342900" marR="0" lvl="0" indent="-34290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id-ID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Memudahkan dalam membedakan </a:t>
            </a:r>
            <a:r>
              <a:rPr kumimoji="0" lang="id-ID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varietas beras </a:t>
            </a:r>
            <a:r>
              <a:rPr kumimoji="0" lang="id-ID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dengan citra berdasarkan bentuk, ukuran, dan warnanya</a:t>
            </a:r>
            <a:r>
              <a:rPr kumimoji="0" lang="id-ID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  <a:endParaRPr kumimoji="0" lang="id-ID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572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636912"/>
            <a:ext cx="9144000" cy="1371600"/>
          </a:xfrm>
          <a:solidFill>
            <a:srgbClr val="00B050">
              <a:alpha val="60000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id-ID" sz="4800" b="1" dirty="0" smtClean="0">
                <a:solidFill>
                  <a:srgbClr val="FFC000"/>
                </a:solidFill>
              </a:rPr>
              <a:t>TINJAUAN PUSTAKA</a:t>
            </a:r>
            <a:endParaRPr lang="id-ID" sz="4800" b="1" dirty="0">
              <a:solidFill>
                <a:srgbClr val="FFC000"/>
              </a:solidFill>
            </a:endParaRPr>
          </a:p>
        </p:txBody>
      </p:sp>
      <p:pic>
        <p:nvPicPr>
          <p:cNvPr id="27650" name="Picture 2" descr="E:\Data\Tugas Kuliah\Semester 7\TA\Black_open_bo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1439325" cy="11521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17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392488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Wingdings" pitchFamily="2" charset="2"/>
              <a:buChar char="Ø"/>
            </a:pPr>
            <a:r>
              <a:rPr lang="id-ID" dirty="0"/>
              <a:t>I Wayan Suartika E. P, Arya Yudhi Wijaya, dan Rully Soelaiman penelitiannya yang berjudul Klasifikasi Citra Menggunakan </a:t>
            </a:r>
            <a:r>
              <a:rPr lang="id-ID" i="1" dirty="0"/>
              <a:t>Convolutional Neural Network</a:t>
            </a:r>
            <a:r>
              <a:rPr lang="id-ID" dirty="0"/>
              <a:t> (CNN) pada </a:t>
            </a:r>
            <a:r>
              <a:rPr lang="id-ID" i="1" dirty="0"/>
              <a:t>Caltech</a:t>
            </a:r>
            <a:r>
              <a:rPr lang="id-ID" dirty="0"/>
              <a:t> 101 membahas tentang </a:t>
            </a:r>
            <a:r>
              <a:rPr lang="id-ID" dirty="0" smtClean="0"/>
              <a:t>klasifikasi </a:t>
            </a:r>
            <a:r>
              <a:rPr lang="id-ID" dirty="0"/>
              <a:t>5 jenis unggas dengan 390 citra dari data Caltech 101 menggunakan 3 lapisan CNN, yaitu </a:t>
            </a:r>
            <a:r>
              <a:rPr lang="id-ID" i="1" dirty="0"/>
              <a:t>Convolution Layer</a:t>
            </a:r>
            <a:r>
              <a:rPr lang="id-ID" dirty="0"/>
              <a:t>, </a:t>
            </a:r>
            <a:r>
              <a:rPr lang="id-ID" i="1" dirty="0"/>
              <a:t>Subsampling Layer</a:t>
            </a:r>
            <a:r>
              <a:rPr lang="id-ID" dirty="0"/>
              <a:t>, dan </a:t>
            </a:r>
            <a:r>
              <a:rPr lang="id-ID" i="1" dirty="0"/>
              <a:t>Fully Connected </a:t>
            </a:r>
            <a:r>
              <a:rPr lang="id-ID" i="1" dirty="0" smtClean="0"/>
              <a:t>Layer.</a:t>
            </a:r>
          </a:p>
          <a:p>
            <a:pPr algn="just">
              <a:buFont typeface="Wingdings" pitchFamily="2" charset="2"/>
              <a:buChar char="Ø"/>
            </a:pPr>
            <a:r>
              <a:rPr lang="id-ID" dirty="0"/>
              <a:t>William Sugiarto, Yosi Kristian, dan Eka Rahayu Setyaningsih penelitiannya yang berjudul Estimasi Arah Tatapan Mata dengan Menggunakan </a:t>
            </a:r>
            <a:r>
              <a:rPr lang="id-ID" i="1" dirty="0"/>
              <a:t>Average</a:t>
            </a:r>
            <a:r>
              <a:rPr lang="id-ID" dirty="0"/>
              <a:t> </a:t>
            </a:r>
            <a:r>
              <a:rPr lang="id-ID" i="1" dirty="0"/>
              <a:t>Pooling</a:t>
            </a:r>
            <a:r>
              <a:rPr lang="id-ID" dirty="0"/>
              <a:t> </a:t>
            </a:r>
            <a:r>
              <a:rPr lang="id-ID" i="1" dirty="0"/>
              <a:t>Convolutional</a:t>
            </a:r>
            <a:r>
              <a:rPr lang="id-ID" dirty="0"/>
              <a:t> </a:t>
            </a:r>
            <a:r>
              <a:rPr lang="id-ID" i="1" dirty="0"/>
              <a:t>Neural</a:t>
            </a:r>
            <a:r>
              <a:rPr lang="id-ID" dirty="0"/>
              <a:t> </a:t>
            </a:r>
            <a:r>
              <a:rPr lang="id-ID" i="1" dirty="0"/>
              <a:t>Network</a:t>
            </a:r>
            <a:r>
              <a:rPr lang="id-ID" dirty="0"/>
              <a:t> membahas tentang pelacakan arah tatapan mata berfokus pada menginterpretasikan posisi mata pada layar yang nantinya akan diproses dan menghasilkan estimasi posisi dari apa yang dilihat oleh </a:t>
            </a:r>
            <a:r>
              <a:rPr lang="id-ID" dirty="0" smtClean="0"/>
              <a:t>pengguna.</a:t>
            </a:r>
          </a:p>
          <a:p>
            <a:pPr algn="just">
              <a:buFont typeface="Wingdings" pitchFamily="2" charset="2"/>
              <a:buChar char="Ø"/>
            </a:pPr>
            <a:r>
              <a:rPr lang="id-ID" dirty="0"/>
              <a:t>Sarirotul Ilahiyah dan Agung Nilogiri penelitiannya yang berjudul Implementasi </a:t>
            </a:r>
            <a:r>
              <a:rPr lang="id-ID" i="1" dirty="0"/>
              <a:t>Deep</a:t>
            </a:r>
            <a:r>
              <a:rPr lang="id-ID" dirty="0"/>
              <a:t> </a:t>
            </a:r>
            <a:r>
              <a:rPr lang="id-ID" i="1" dirty="0"/>
              <a:t>Learning</a:t>
            </a:r>
            <a:r>
              <a:rPr lang="id-ID" dirty="0"/>
              <a:t> Pada Identifikasi Jenis Tumbuhan Berdasarkan Citra Daun Menggunakan </a:t>
            </a:r>
            <a:r>
              <a:rPr lang="id-ID" i="1" dirty="0"/>
              <a:t>Convolutional</a:t>
            </a:r>
            <a:r>
              <a:rPr lang="id-ID" dirty="0"/>
              <a:t> </a:t>
            </a:r>
            <a:r>
              <a:rPr lang="id-ID" i="1" dirty="0"/>
              <a:t>Neural</a:t>
            </a:r>
            <a:r>
              <a:rPr lang="id-ID" dirty="0"/>
              <a:t> </a:t>
            </a:r>
            <a:r>
              <a:rPr lang="id-ID" i="1" dirty="0"/>
              <a:t>Network</a:t>
            </a:r>
            <a:r>
              <a:rPr lang="id-ID" dirty="0"/>
              <a:t> membahas tentang pengklasifikasian citra daun dari Neeraj Kumar yang mempunyai 20 jenis genus tumbuhan menggunakan arsitektur </a:t>
            </a:r>
            <a:r>
              <a:rPr lang="id-ID" i="1" dirty="0" smtClean="0"/>
              <a:t>AlexNet.</a:t>
            </a:r>
            <a:endParaRPr lang="id-ID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id-ID" dirty="0" smtClean="0">
                <a:solidFill>
                  <a:srgbClr val="009900"/>
                </a:solidFill>
                <a:latin typeface="Franklin Gothic Medium Cond" pitchFamily="34" charset="0"/>
              </a:rPr>
              <a:t>PENELITIAN TERDAHULU</a:t>
            </a:r>
            <a:endParaRPr lang="id-ID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132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d-ID" sz="2400" i="1" dirty="0"/>
              <a:t>Deep Learning</a:t>
            </a:r>
            <a:r>
              <a:rPr lang="id-ID" sz="2400" dirty="0"/>
              <a:t> atau pembelajaran mendalam adalah subbidang khusus dari pembelajaran mesin (</a:t>
            </a:r>
            <a:r>
              <a:rPr lang="id-ID" sz="2400" i="1" dirty="0"/>
              <a:t>machine learning</a:t>
            </a:r>
            <a:r>
              <a:rPr lang="id-ID" sz="2400" dirty="0"/>
              <a:t>) yaitu pandangan baru tentang representasi pembelajaran dari data yang menekankan pada pembelajaran lapisan berturut-turut dari representasi yang semakin informatif </a:t>
            </a:r>
            <a:r>
              <a:rPr lang="id-ID" sz="2400" dirty="0" smtClean="0"/>
              <a:t>[2]</a:t>
            </a:r>
            <a:r>
              <a:rPr lang="en-AU" sz="2400" dirty="0" smtClean="0"/>
              <a:t>.</a:t>
            </a:r>
            <a:endParaRPr lang="id-ID" sz="2400" dirty="0" smtClean="0"/>
          </a:p>
          <a:p>
            <a:pPr marL="0" indent="0" algn="just">
              <a:buNone/>
            </a:pPr>
            <a:endParaRPr lang="id-ID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  <a:gradFill flip="none" rotWithShape="1">
            <a:gsLst>
              <a:gs pos="10000">
                <a:schemeClr val="accent5">
                  <a:lumMod val="40000"/>
                  <a:lumOff val="60000"/>
                  <a:alpha val="0"/>
                </a:schemeClr>
              </a:gs>
              <a:gs pos="50000">
                <a:schemeClr val="accent3">
                  <a:lumMod val="60000"/>
                  <a:lumOff val="40000"/>
                  <a:alpha val="80000"/>
                </a:schemeClr>
              </a:gs>
              <a:gs pos="90000">
                <a:schemeClr val="accent5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id-ID" i="1" dirty="0" smtClean="0">
                <a:solidFill>
                  <a:srgbClr val="009900"/>
                </a:solidFill>
                <a:latin typeface="Franklin Gothic Medium Cond" pitchFamily="34" charset="0"/>
              </a:rPr>
              <a:t>DEEP LEARNING</a:t>
            </a:r>
            <a:endParaRPr lang="id-ID" i="1" dirty="0">
              <a:solidFill>
                <a:srgbClr val="009900"/>
              </a:solidFill>
              <a:latin typeface="Franklin Gothic Medium Cond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9632" y="6156012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b="1" dirty="0"/>
              <a:t>Representasi mendalam yang dipelajari oleh model klasifikasi digit</a:t>
            </a:r>
            <a:endParaRPr lang="id-ID" dirty="0"/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3555454"/>
            <a:ext cx="46767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70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4" grpId="1" animBg="1"/>
      <p:bldP spid="6" grpId="0"/>
      <p:bldP spid="6" grpId="1"/>
    </p:bldLst>
  </p:timing>
</p:sld>
</file>

<file path=ppt/theme/theme1.xml><?xml version="1.0" encoding="utf-8"?>
<a:theme xmlns:a="http://schemas.openxmlformats.org/drawingml/2006/main" name="PPT T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TA</Template>
  <TotalTime>1465</TotalTime>
  <Words>2823</Words>
  <Application>Microsoft Office PowerPoint</Application>
  <PresentationFormat>On-screen Show (4:3)</PresentationFormat>
  <Paragraphs>600</Paragraphs>
  <Slides>57</Slides>
  <Notes>0</Notes>
  <HiddenSlides>0</HiddenSlides>
  <MMClips>5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PPT TA</vt:lpstr>
      <vt:lpstr>Custom Design</vt:lpstr>
      <vt:lpstr>1_Custom Design</vt:lpstr>
      <vt:lpstr>Visio</vt:lpstr>
      <vt:lpstr>Equation</vt:lpstr>
      <vt:lpstr>Chart</vt:lpstr>
      <vt:lpstr>Rancang Bangun Klasifikasi Varietas Beras Berdasarkan Citra Menggunakan Metode Convolutional Neural Network (CNN) Berbasis Android</vt:lpstr>
      <vt:lpstr>PENDAHULUAN</vt:lpstr>
      <vt:lpstr>LATAR BELAKANG</vt:lpstr>
      <vt:lpstr>RUMUSAN MASALAH</vt:lpstr>
      <vt:lpstr>BATASAN MASALAH</vt:lpstr>
      <vt:lpstr>TUJUAN DAN MANFAAT</vt:lpstr>
      <vt:lpstr>TINJAUAN PUSTAKA</vt:lpstr>
      <vt:lpstr>PENELITIAN TERDAHULU</vt:lpstr>
      <vt:lpstr>DEEP LEARNING</vt:lpstr>
      <vt:lpstr>CONVOLUTIONAL NEURAL NETWORK</vt:lpstr>
      <vt:lpstr>CONVOLUTIONAL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METODE PENELITIAN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HASIL DAN PEMBAHASAN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Personal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Rancang Bangun Klasifikasi Varietas Beras Berdasarkan Citra Menggunakan Metode Convolutional Neural Network (CNN) Berbasis Android</dc:title>
  <dc:creator>Vidi Fitriansyah Hidarlan</dc:creator>
  <cp:lastModifiedBy>Vidi Fitriansyah Hidarlan</cp:lastModifiedBy>
  <cp:revision>162</cp:revision>
  <dcterms:created xsi:type="dcterms:W3CDTF">2019-12-05T08:31:46Z</dcterms:created>
  <dcterms:modified xsi:type="dcterms:W3CDTF">2020-02-04T00:57:00Z</dcterms:modified>
</cp:coreProperties>
</file>